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46"/>
  </p:notesMasterIdLst>
  <p:sldIdLst>
    <p:sldId id="432" r:id="rId2"/>
    <p:sldId id="429" r:id="rId3"/>
    <p:sldId id="334" r:id="rId4"/>
    <p:sldId id="430" r:id="rId5"/>
    <p:sldId id="453" r:id="rId6"/>
    <p:sldId id="262" r:id="rId7"/>
    <p:sldId id="263" r:id="rId8"/>
    <p:sldId id="264" r:id="rId9"/>
    <p:sldId id="331" r:id="rId10"/>
    <p:sldId id="444" r:id="rId11"/>
    <p:sldId id="445" r:id="rId12"/>
    <p:sldId id="446" r:id="rId13"/>
    <p:sldId id="447" r:id="rId14"/>
    <p:sldId id="448" r:id="rId15"/>
    <p:sldId id="449" r:id="rId16"/>
    <p:sldId id="450" r:id="rId17"/>
    <p:sldId id="451" r:id="rId18"/>
    <p:sldId id="452" r:id="rId19"/>
    <p:sldId id="351" r:id="rId20"/>
    <p:sldId id="269" r:id="rId21"/>
    <p:sldId id="349" r:id="rId22"/>
    <p:sldId id="352" r:id="rId23"/>
    <p:sldId id="353" r:id="rId24"/>
    <p:sldId id="354" r:id="rId25"/>
    <p:sldId id="357" r:id="rId26"/>
    <p:sldId id="359" r:id="rId27"/>
    <p:sldId id="380" r:id="rId28"/>
    <p:sldId id="456" r:id="rId29"/>
    <p:sldId id="457" r:id="rId30"/>
    <p:sldId id="458" r:id="rId31"/>
    <p:sldId id="459" r:id="rId32"/>
    <p:sldId id="460" r:id="rId33"/>
    <p:sldId id="466" r:id="rId34"/>
    <p:sldId id="461" r:id="rId35"/>
    <p:sldId id="467" r:id="rId36"/>
    <p:sldId id="462" r:id="rId37"/>
    <p:sldId id="455" r:id="rId38"/>
    <p:sldId id="463" r:id="rId39"/>
    <p:sldId id="464" r:id="rId40"/>
    <p:sldId id="465" r:id="rId41"/>
    <p:sldId id="454" r:id="rId42"/>
    <p:sldId id="281" r:id="rId43"/>
    <p:sldId id="389" r:id="rId44"/>
    <p:sldId id="390" r:id="rId45"/>
  </p:sldIdLst>
  <p:sldSz cx="9144000" cy="5143500" type="screen16x9"/>
  <p:notesSz cx="6858000" cy="9144000"/>
  <p:embeddedFontLst>
    <p:embeddedFont>
      <p:font typeface="Avenir" panose="02000503020000020003" pitchFamily="2" charset="0"/>
      <p:regular r:id="rId47"/>
      <p: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0604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E6A93D-E22E-496A-AE55-A62C1E3046BF}">
  <a:tblStyle styleId="{23E6A93D-E22E-496A-AE55-A62C1E304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75"/>
    <p:restoredTop sz="94609"/>
  </p:normalViewPr>
  <p:slideViewPr>
    <p:cSldViewPr snapToGrid="0">
      <p:cViewPr varScale="1">
        <p:scale>
          <a:sx n="196" d="100"/>
          <a:sy n="196" d="100"/>
        </p:scale>
        <p:origin x="816" y="176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5165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9277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7252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4487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395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6187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3695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1650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912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24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28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424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72f1f57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72f1f57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669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f6222e6a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f6222e6a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71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638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73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731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824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3340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136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728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5" r:id="rId4"/>
    <p:sldLayoutId id="2147483657" r:id="rId5"/>
    <p:sldLayoutId id="2147483663" r:id="rId6"/>
    <p:sldLayoutId id="2147483664" r:id="rId7"/>
    <p:sldLayoutId id="2147483665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companies/otus/articles/712768/" TargetMode="External"/><Relationship Id="rId3" Type="http://schemas.openxmlformats.org/officeDocument/2006/relationships/hyperlink" Target="https://habr.com/ru/articles/123636/" TargetMode="External"/><Relationship Id="rId7" Type="http://schemas.openxmlformats.org/officeDocument/2006/relationships/hyperlink" Target="https://postgrespro.ru/docs/postgrespro/9.5/sq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habr.com/ru/companies/otus/articles/706346/" TargetMode="External"/><Relationship Id="rId5" Type="http://schemas.openxmlformats.org/officeDocument/2006/relationships/hyperlink" Target="https://habr.com/ru/companies/tensor/articles/779698/" TargetMode="External"/><Relationship Id="rId4" Type="http://schemas.openxmlformats.org/officeDocument/2006/relationships/hyperlink" Target="https://habr.com/ru/articles/480838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782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lang="en-US" sz="5600" spc="-35" dirty="0">
                <a:solidFill>
                  <a:srgbClr val="FFFFFF"/>
                </a:solidFill>
              </a:rPr>
              <a:t>ML Basic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ru-RU" spc="-10" dirty="0">
                <a:solidFill>
                  <a:srgbClr val="FFFFFF"/>
                </a:solidFill>
              </a:rPr>
              <a:t>Оконные функции </a:t>
            </a:r>
            <a:br>
              <a:rPr lang="en-US" spc="-10" dirty="0">
                <a:solidFill>
                  <a:srgbClr val="FFFFFF"/>
                </a:solidFill>
              </a:rPr>
            </a:br>
            <a:r>
              <a:rPr lang="ru-RU" spc="-10" dirty="0">
                <a:solidFill>
                  <a:srgbClr val="FFFFFF"/>
                </a:solidFill>
              </a:rPr>
              <a:t>Оптимизация запросов</a:t>
            </a:r>
            <a:endParaRPr lang="en-US" spc="-1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69C23-8D64-8641-8CB4-01046CC8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Оконная функция</a:t>
            </a:r>
            <a:endParaRPr lang="en-US" dirty="0"/>
          </a:p>
        </p:txBody>
      </p:sp>
      <p:sp>
        <p:nvSpPr>
          <p:cNvPr id="4" name="Прямоугольник 10">
            <a:extLst>
              <a:ext uri="{FF2B5EF4-FFF2-40B4-BE49-F238E27FC236}">
                <a16:creationId xmlns:a16="http://schemas.microsoft.com/office/drawing/2014/main" id="{6992F97B-EB9C-D84E-A1E2-AB66B9761072}"/>
              </a:ext>
            </a:extLst>
          </p:cNvPr>
          <p:cNvSpPr/>
          <p:nvPr/>
        </p:nvSpPr>
        <p:spPr>
          <a:xfrm>
            <a:off x="500551" y="1426624"/>
            <a:ext cx="39287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/>
              <a:t>Оконная функция в SQL</a:t>
            </a:r>
            <a:r>
              <a:rPr lang="ru-RU" dirty="0"/>
              <a:t> - функция, которая работает с выделенным набором строк (окном, </a:t>
            </a:r>
            <a:r>
              <a:rPr lang="ru-RU" dirty="0" err="1"/>
              <a:t>партицией</a:t>
            </a:r>
            <a:r>
              <a:rPr lang="ru-RU" dirty="0"/>
              <a:t>) и выполняет вычисление для этого набора строк в отдельном столбце. </a:t>
            </a:r>
          </a:p>
          <a:p>
            <a:pPr algn="just"/>
            <a:endParaRPr lang="ru-RU" dirty="0"/>
          </a:p>
          <a:p>
            <a:pPr algn="just"/>
            <a:r>
              <a:rPr lang="ru-RU" b="1" dirty="0" err="1"/>
              <a:t>Партиции</a:t>
            </a:r>
            <a:r>
              <a:rPr lang="ru-RU" b="1" dirty="0"/>
              <a:t> (окна из набора строк)</a:t>
            </a:r>
            <a:r>
              <a:rPr lang="ru-RU" dirty="0"/>
              <a:t> - это набор строк, указанный для оконной функции по одному из столбцов или группе столбцов таблицы. </a:t>
            </a:r>
            <a:endParaRPr lang="en-US" dirty="0"/>
          </a:p>
          <a:p>
            <a:pPr algn="just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9B5CE6-A23B-6A40-840A-7B18668F1A4D}"/>
              </a:ext>
            </a:extLst>
          </p:cNvPr>
          <p:cNvSpPr txBox="1"/>
          <p:nvPr/>
        </p:nvSpPr>
        <p:spPr>
          <a:xfrm>
            <a:off x="5324272" y="1290535"/>
            <a:ext cx="2561920" cy="2179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en-US" dirty="0"/>
              <a:t> *,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window_function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/>
              <a:t> table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GROUP BY </a:t>
            </a:r>
            <a:r>
              <a:rPr lang="en-US" dirty="0">
                <a:solidFill>
                  <a:schemeClr val="tx1"/>
                </a:solidFill>
              </a:rPr>
              <a:t>field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HAVING </a:t>
            </a:r>
            <a:r>
              <a:rPr lang="en-US" dirty="0">
                <a:solidFill>
                  <a:schemeClr val="tx1"/>
                </a:solidFill>
              </a:rPr>
              <a:t>condition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ORDER BY </a:t>
            </a:r>
            <a:r>
              <a:rPr lang="en-US" dirty="0">
                <a:solidFill>
                  <a:schemeClr val="tx1"/>
                </a:solidFill>
              </a:rPr>
              <a:t>field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9336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9E6F-66DC-D546-993E-BCD886EF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Отличие оконной функции от агрегата</a:t>
            </a:r>
            <a:endParaRPr lang="en-US" dirty="0"/>
          </a:p>
        </p:txBody>
      </p:sp>
      <p:pic>
        <p:nvPicPr>
          <p:cNvPr id="3" name="Picture 2" descr="https://habrastorage.org/r/w1560/getpro/habr/upload_files/90a/395/883/90a39588318aad8a733e87647d797af1.png">
            <a:extLst>
              <a:ext uri="{FF2B5EF4-FFF2-40B4-BE49-F238E27FC236}">
                <a16:creationId xmlns:a16="http://schemas.microsoft.com/office/drawing/2014/main" id="{4A7A051E-699B-B844-B6B1-69B20E1F1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098" y="878674"/>
            <a:ext cx="5383408" cy="194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habrastorage.org/r/w1560/getpro/habr/upload_files/696/a8d/cb1/696a8dcb16b5c8e4499961dab2b8f19a.png">
            <a:extLst>
              <a:ext uri="{FF2B5EF4-FFF2-40B4-BE49-F238E27FC236}">
                <a16:creationId xmlns:a16="http://schemas.microsoft.com/office/drawing/2014/main" id="{3626A72C-FBEE-7941-B3B7-3B06F9A8E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29" y="2827506"/>
            <a:ext cx="7177825" cy="214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194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8449-8E52-EA40-97EA-E0DDA6EA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Синтаксис</a:t>
            </a:r>
            <a:endParaRPr lang="en-US" dirty="0"/>
          </a:p>
        </p:txBody>
      </p:sp>
      <p:pic>
        <p:nvPicPr>
          <p:cNvPr id="4" name="Picture 4" descr="https://habrastorage.org/r/w1560/getpro/habr/upload_files/a85/0c1/7e0/a850c17e02bad1ffc7b82ba896ed74e4.png">
            <a:extLst>
              <a:ext uri="{FF2B5EF4-FFF2-40B4-BE49-F238E27FC236}">
                <a16:creationId xmlns:a16="http://schemas.microsoft.com/office/drawing/2014/main" id="{3DBB65DE-F0DE-4247-B3F8-B43ACFA0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8" y="3530030"/>
            <a:ext cx="9050372" cy="146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529D72-7DF3-784F-98F1-166AD339AA6A}"/>
              </a:ext>
            </a:extLst>
          </p:cNvPr>
          <p:cNvSpPr txBox="1"/>
          <p:nvPr/>
        </p:nvSpPr>
        <p:spPr>
          <a:xfrm>
            <a:off x="977388" y="892320"/>
            <a:ext cx="7566924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3238500" algn="l"/>
              </a:tabLs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FUNCTION_NAME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column_name</a:t>
            </a:r>
            <a:r>
              <a:rPr lang="en-US" dirty="0">
                <a:solidFill>
                  <a:schemeClr val="tx1"/>
                </a:solidFill>
              </a:rPr>
              <a:t>)	</a:t>
            </a:r>
            <a:r>
              <a:rPr lang="ru-RU" dirty="0">
                <a:solidFill>
                  <a:schemeClr val="tx1"/>
                </a:solidFill>
              </a:rPr>
              <a:t>Имя оконной функции одного из классов</a:t>
            </a:r>
          </a:p>
          <a:p>
            <a:pPr>
              <a:lnSpc>
                <a:spcPct val="150000"/>
              </a:lnSpc>
              <a:tabLst>
                <a:tab pos="3238500" algn="l"/>
              </a:tabLst>
            </a:pP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FILTER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WHERE </a:t>
            </a:r>
            <a:r>
              <a:rPr lang="en-US" dirty="0">
                <a:solidFill>
                  <a:schemeClr val="tx1"/>
                </a:solidFill>
              </a:rPr>
              <a:t>filter clause)]</a:t>
            </a:r>
            <a:r>
              <a:rPr lang="ru-RU" dirty="0">
                <a:solidFill>
                  <a:schemeClr val="tx1"/>
                </a:solidFill>
              </a:rPr>
              <a:t>	Необязательное условие фильтрации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tabLst>
                <a:tab pos="3238500" algn="l"/>
              </a:tabLs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OVER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ru-RU" dirty="0">
                <a:solidFill>
                  <a:schemeClr val="tx1"/>
                </a:solidFill>
              </a:rPr>
              <a:t>Ключевое слово определения оконной функции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(</a:t>
            </a:r>
          </a:p>
          <a:p>
            <a:pPr>
              <a:lnSpc>
                <a:spcPct val="150000"/>
              </a:lnSpc>
              <a:tabLst>
                <a:tab pos="3238500" algn="l"/>
              </a:tabLs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PARTION BY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coulumn_names</a:t>
            </a:r>
            <a:r>
              <a:rPr lang="en-US" dirty="0">
                <a:solidFill>
                  <a:schemeClr val="tx1"/>
                </a:solidFill>
              </a:rPr>
              <a:t>),</a:t>
            </a:r>
            <a:r>
              <a:rPr lang="ru-RU" dirty="0">
                <a:solidFill>
                  <a:schemeClr val="tx1"/>
                </a:solidFill>
              </a:rPr>
              <a:t>	Определение </a:t>
            </a:r>
            <a:r>
              <a:rPr lang="ru-RU" dirty="0" err="1">
                <a:solidFill>
                  <a:schemeClr val="tx1"/>
                </a:solidFill>
              </a:rPr>
              <a:t>партиций</a:t>
            </a:r>
            <a:r>
              <a:rPr lang="ru-RU" dirty="0">
                <a:solidFill>
                  <a:schemeClr val="tx1"/>
                </a:solidFill>
              </a:rPr>
              <a:t> по колонкам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tabLst>
                <a:tab pos="3238500" algn="l"/>
              </a:tabLs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ORDER BY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coulumn_names</a:t>
            </a:r>
            <a:r>
              <a:rPr lang="en-US" dirty="0">
                <a:solidFill>
                  <a:schemeClr val="tx1"/>
                </a:solidFill>
              </a:rPr>
              <a:t>),</a:t>
            </a:r>
            <a:r>
              <a:rPr lang="ru-RU" dirty="0">
                <a:solidFill>
                  <a:schemeClr val="tx1"/>
                </a:solidFill>
              </a:rPr>
              <a:t>	Сортировка вычислений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tabLst>
                <a:tab pos="3238500" algn="l"/>
              </a:tabLst>
            </a:pP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 err="1">
                <a:solidFill>
                  <a:schemeClr val="tx1"/>
                </a:solidFill>
              </a:rPr>
              <a:t>frame_clause</a:t>
            </a:r>
            <a:r>
              <a:rPr lang="en-US" dirty="0">
                <a:solidFill>
                  <a:schemeClr val="tx1"/>
                </a:solidFill>
              </a:rPr>
              <a:t>]</a:t>
            </a:r>
            <a:r>
              <a:rPr lang="ru-RU" dirty="0">
                <a:solidFill>
                  <a:schemeClr val="tx1"/>
                </a:solidFill>
              </a:rPr>
              <a:t>	Указание фрейма для </a:t>
            </a:r>
            <a:r>
              <a:rPr lang="ru-RU" dirty="0" err="1">
                <a:solidFill>
                  <a:schemeClr val="tx1"/>
                </a:solidFill>
              </a:rPr>
              <a:t>партиции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)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40880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78D68-A1C9-0E45-BBBE-0AE0D91FA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  <a:endParaRPr lang="en-US" dirty="0"/>
          </a:p>
        </p:txBody>
      </p:sp>
      <p:sp>
        <p:nvSpPr>
          <p:cNvPr id="3" name="Прямоугольник 10">
            <a:extLst>
              <a:ext uri="{FF2B5EF4-FFF2-40B4-BE49-F238E27FC236}">
                <a16:creationId xmlns:a16="http://schemas.microsoft.com/office/drawing/2014/main" id="{39FCB7EA-637F-074A-B988-67BBEC9FD3C7}"/>
              </a:ext>
            </a:extLst>
          </p:cNvPr>
          <p:cNvSpPr/>
          <p:nvPr/>
        </p:nvSpPr>
        <p:spPr>
          <a:xfrm>
            <a:off x="500550" y="1462697"/>
            <a:ext cx="844889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Ранжирование </a:t>
            </a:r>
            <a:r>
              <a:rPr lang="en-US" sz="2000" dirty="0"/>
              <a:t>(Ranking)</a:t>
            </a:r>
            <a:r>
              <a:rPr lang="ru-RU" sz="2000" dirty="0"/>
              <a:t> (рейтинги)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Сравнение со смещением </a:t>
            </a:r>
            <a:r>
              <a:rPr lang="en-US" sz="2000" dirty="0"/>
              <a:t>(Value)</a:t>
            </a:r>
            <a:r>
              <a:rPr lang="ru-RU" sz="2000" dirty="0"/>
              <a:t> (соседние элементы и границы)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Агрегация </a:t>
            </a:r>
            <a:r>
              <a:rPr lang="en-US" sz="2000" dirty="0"/>
              <a:t> (Aggregate) </a:t>
            </a:r>
            <a:r>
              <a:rPr lang="ru-RU" sz="2000" dirty="0"/>
              <a:t>(сумма и среднее)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Скользящие агрегаты (сумма и среднее в динамике)</a:t>
            </a:r>
          </a:p>
        </p:txBody>
      </p:sp>
    </p:spTree>
    <p:extLst>
      <p:ext uri="{BB962C8B-B14F-4D97-AF65-F5344CB8AC3E}">
        <p14:creationId xmlns:p14="http://schemas.microsoft.com/office/powerpoint/2010/main" val="1513197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03789-3FB0-6041-A435-4FD330322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оконных функций</a:t>
            </a:r>
            <a:endParaRPr lang="en-US" dirty="0"/>
          </a:p>
        </p:txBody>
      </p:sp>
      <p:pic>
        <p:nvPicPr>
          <p:cNvPr id="3" name="Picture 2" descr="https://habrastorage.org/r/w1560/getpro/habr/upload_files/dbc/8ad/cb9/dbc8adcb9ffeaddfca54a01cd101e755.png">
            <a:extLst>
              <a:ext uri="{FF2B5EF4-FFF2-40B4-BE49-F238E27FC236}">
                <a16:creationId xmlns:a16="http://schemas.microsoft.com/office/drawing/2014/main" id="{472BD6AF-570E-DE46-8A68-C5F5375C9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61" y="1024646"/>
            <a:ext cx="7138077" cy="360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050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20AB0-9719-6949-B4B5-3FC61037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 ранжирования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42311A0-0CDB-FA45-ABAF-1D90E970C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441638"/>
              </p:ext>
            </p:extLst>
          </p:nvPr>
        </p:nvGraphicFramePr>
        <p:xfrm>
          <a:off x="559099" y="2031567"/>
          <a:ext cx="8403502" cy="1483360"/>
        </p:xfrm>
        <a:graphic>
          <a:graphicData uri="http://schemas.openxmlformats.org/drawingml/2006/table">
            <a:tbl>
              <a:tblPr firstRow="1" bandRow="1">
                <a:tableStyleId>{23E6A93D-E22E-496A-AE55-A62C1E3046BF}</a:tableStyleId>
              </a:tblPr>
              <a:tblGrid>
                <a:gridCol w="2320472">
                  <a:extLst>
                    <a:ext uri="{9D8B030D-6E8A-4147-A177-3AD203B41FA5}">
                      <a16:colId xmlns:a16="http://schemas.microsoft.com/office/drawing/2014/main" val="2096135623"/>
                    </a:ext>
                  </a:extLst>
                </a:gridCol>
                <a:gridCol w="6083030">
                  <a:extLst>
                    <a:ext uri="{9D8B030D-6E8A-4147-A177-3AD203B41FA5}">
                      <a16:colId xmlns:a16="http://schemas.microsoft.com/office/drawing/2014/main" val="4145525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row_number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Порядковый номер строки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109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dense_rank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Ранг строки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89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Тоже ранг, но с пропусками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407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ntile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Разбивает все на </a:t>
                      </a:r>
                      <a:r>
                        <a:rPr lang="en-US" dirty="0"/>
                        <a:t>n </a:t>
                      </a:r>
                      <a:r>
                        <a:rPr lang="ru-RU" dirty="0"/>
                        <a:t>групп и возвращает номер группы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07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673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B622D-F162-E54E-9AD2-FA66D46DB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Ранжирование</a:t>
            </a:r>
            <a:endParaRPr lang="en-US" dirty="0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F352E775-13AE-114B-8D6D-A3338A001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83" t="38815" r="35500" b="20000"/>
          <a:stretch/>
        </p:blipFill>
        <p:spPr>
          <a:xfrm>
            <a:off x="5012987" y="1118623"/>
            <a:ext cx="3804426" cy="3323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C46086-F191-3D48-963E-CA900F00C6E2}"/>
              </a:ext>
            </a:extLst>
          </p:cNvPr>
          <p:cNvSpPr txBox="1"/>
          <p:nvPr/>
        </p:nvSpPr>
        <p:spPr>
          <a:xfrm>
            <a:off x="449804" y="1783392"/>
            <a:ext cx="3836307" cy="199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DENSE_RANK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rank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name, department, salary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employees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salary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DESC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rank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401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C0983-DC86-2146-9290-F3649C502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Ранжирование</a:t>
            </a:r>
            <a:endParaRPr lang="en-US" dirty="0"/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468E59B6-47EC-654F-B6FD-3BB76C4A8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32" t="39111" r="35749" b="21037"/>
          <a:stretch/>
        </p:blipFill>
        <p:spPr>
          <a:xfrm>
            <a:off x="4721157" y="1028991"/>
            <a:ext cx="3625388" cy="3076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555CEF-5C74-FD47-8AF4-843E392073EE}"/>
              </a:ext>
            </a:extLst>
          </p:cNvPr>
          <p:cNvSpPr txBox="1"/>
          <p:nvPr/>
        </p:nvSpPr>
        <p:spPr>
          <a:xfrm>
            <a:off x="642025" y="1154157"/>
            <a:ext cx="3191899" cy="322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DENSE_RANK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rank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name, department, salary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employees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pPr marL="355600" lvl="1">
              <a:lnSpc>
                <a:spcPct val="150000"/>
              </a:lnSpc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department</a:t>
            </a:r>
          </a:p>
          <a:p>
            <a:pPr marL="355600" lvl="1">
              <a:lnSpc>
                <a:spcPct val="150000"/>
              </a:lnSpc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salary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DESC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department,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rank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6727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75293-E68C-7748-8317-C64C4519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Ранжирование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BF9D69-3441-E642-A2E7-797705676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60" t="39852" r="35750" b="20889"/>
          <a:stretch/>
        </p:blipFill>
        <p:spPr>
          <a:xfrm>
            <a:off x="4766552" y="972766"/>
            <a:ext cx="3657867" cy="3060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379AD9-1AC7-7647-9D01-25D913870C2E}"/>
              </a:ext>
            </a:extLst>
          </p:cNvPr>
          <p:cNvSpPr txBox="1"/>
          <p:nvPr/>
        </p:nvSpPr>
        <p:spPr>
          <a:xfrm>
            <a:off x="603115" y="1444806"/>
            <a:ext cx="3836307" cy="2253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ntile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tile,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name, department, salary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employees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salary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DESC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salary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DESC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52570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539750" y="261590"/>
            <a:ext cx="8064500" cy="37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dirty="0"/>
              <a:t>Сравнение со смещением</a:t>
            </a:r>
          </a:p>
        </p:txBody>
      </p:sp>
      <p:sp>
        <p:nvSpPr>
          <p:cNvPr id="229" name="Google Shape;229;p25"/>
          <p:cNvSpPr txBox="1"/>
          <p:nvPr/>
        </p:nvSpPr>
        <p:spPr>
          <a:xfrm>
            <a:off x="1925157" y="1400460"/>
            <a:ext cx="598082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endParaRPr sz="105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433390" y="1515875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433390" y="2595018"/>
            <a:ext cx="479331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433390" y="3983326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5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E8D730-B19A-4CC9-B0BD-88E354D27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4" t="40889" r="37746" b="28333"/>
          <a:stretch/>
        </p:blipFill>
        <p:spPr>
          <a:xfrm>
            <a:off x="641229" y="1263481"/>
            <a:ext cx="7882075" cy="260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64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539750" y="261590"/>
            <a:ext cx="8064500" cy="37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dirty="0"/>
              <a:t>Сравнение со смещением</a:t>
            </a:r>
          </a:p>
        </p:txBody>
      </p:sp>
      <p:sp>
        <p:nvSpPr>
          <p:cNvPr id="229" name="Google Shape;229;p25"/>
          <p:cNvSpPr txBox="1"/>
          <p:nvPr/>
        </p:nvSpPr>
        <p:spPr>
          <a:xfrm>
            <a:off x="1925157" y="1400460"/>
            <a:ext cx="598082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endParaRPr sz="105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433390" y="1515875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433390" y="2595018"/>
            <a:ext cx="479331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433390" y="3983326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5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7D2F49-C4C2-4DB5-8724-E6C6EF1DB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31" t="39816" r="35500" b="21185"/>
          <a:stretch/>
        </p:blipFill>
        <p:spPr>
          <a:xfrm>
            <a:off x="4876799" y="1336701"/>
            <a:ext cx="3848495" cy="31775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ABB31A-2963-844E-AAE6-321EEFD98A7F}"/>
              </a:ext>
            </a:extLst>
          </p:cNvPr>
          <p:cNvSpPr txBox="1"/>
          <p:nvPr/>
        </p:nvSpPr>
        <p:spPr>
          <a:xfrm>
            <a:off x="418706" y="1531512"/>
            <a:ext cx="3299301" cy="2963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name, department, salary,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(salary - lag(salary, </a:t>
            </a:r>
            <a:r>
              <a:rPr lang="en-US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w)*</a:t>
            </a:r>
            <a:r>
              <a:rPr lang="en-US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100.0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/ salary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|| </a:t>
            </a:r>
            <a:r>
              <a:rPr lang="en-US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'%'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diff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employees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salary)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salary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300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539750" y="261590"/>
            <a:ext cx="8064500" cy="37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dirty="0"/>
              <a:t>Сравнение со смещением</a:t>
            </a:r>
          </a:p>
        </p:txBody>
      </p:sp>
      <p:sp>
        <p:nvSpPr>
          <p:cNvPr id="229" name="Google Shape;229;p25"/>
          <p:cNvSpPr txBox="1"/>
          <p:nvPr/>
        </p:nvSpPr>
        <p:spPr>
          <a:xfrm>
            <a:off x="1925157" y="1400460"/>
            <a:ext cx="598082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endParaRPr sz="105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433390" y="1515875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433390" y="2595018"/>
            <a:ext cx="479331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433390" y="3983326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5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C6AC7B-C851-4766-A376-D1262F69B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43" t="39816" r="35165" b="20592"/>
          <a:stretch/>
        </p:blipFill>
        <p:spPr>
          <a:xfrm>
            <a:off x="4850860" y="1324457"/>
            <a:ext cx="3781318" cy="31315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85E49E-B52C-8849-A3A6-D2F737D8A04A}"/>
              </a:ext>
            </a:extLst>
          </p:cNvPr>
          <p:cNvSpPr txBox="1"/>
          <p:nvPr/>
        </p:nvSpPr>
        <p:spPr>
          <a:xfrm>
            <a:off x="363166" y="1009327"/>
            <a:ext cx="3836307" cy="3933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name, department, salary,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first_value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(salary)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low,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last_value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(salary)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high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employees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department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salary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rows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between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unbounded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preceding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unbounded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FOLLOWING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department, salary, id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813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539750" y="261590"/>
            <a:ext cx="8064500" cy="37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dirty="0"/>
              <a:t>Агрегация</a:t>
            </a:r>
          </a:p>
        </p:txBody>
      </p:sp>
      <p:sp>
        <p:nvSpPr>
          <p:cNvPr id="229" name="Google Shape;229;p25"/>
          <p:cNvSpPr txBox="1"/>
          <p:nvPr/>
        </p:nvSpPr>
        <p:spPr>
          <a:xfrm>
            <a:off x="1925157" y="1400460"/>
            <a:ext cx="598082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endParaRPr sz="105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433390" y="1515875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433390" y="2595018"/>
            <a:ext cx="479331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433390" y="3983326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5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DA7FE0-7444-4B7A-B175-01FCF10B1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67" t="39816" r="37500" b="24778"/>
          <a:stretch/>
        </p:blipFill>
        <p:spPr>
          <a:xfrm>
            <a:off x="615518" y="1400460"/>
            <a:ext cx="7785791" cy="282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25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539750" y="261590"/>
            <a:ext cx="8064500" cy="37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dirty="0"/>
              <a:t>Агрегация</a:t>
            </a:r>
          </a:p>
        </p:txBody>
      </p:sp>
      <p:sp>
        <p:nvSpPr>
          <p:cNvPr id="229" name="Google Shape;229;p25"/>
          <p:cNvSpPr txBox="1"/>
          <p:nvPr/>
        </p:nvSpPr>
        <p:spPr>
          <a:xfrm>
            <a:off x="1925157" y="1400460"/>
            <a:ext cx="598082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endParaRPr sz="105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433390" y="1515875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433390" y="2595018"/>
            <a:ext cx="479331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433390" y="3983326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5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D0DEF5B-5E02-4E0B-80E3-1FC32C088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19" t="39817" r="35667" b="22666"/>
          <a:stretch/>
        </p:blipFill>
        <p:spPr>
          <a:xfrm>
            <a:off x="4889770" y="1400460"/>
            <a:ext cx="3714480" cy="29565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403A1A-4948-0142-B4DD-A12179D2D358}"/>
              </a:ext>
            </a:extLst>
          </p:cNvPr>
          <p:cNvSpPr txBox="1"/>
          <p:nvPr/>
        </p:nvSpPr>
        <p:spPr>
          <a:xfrm>
            <a:off x="354134" y="1608317"/>
            <a:ext cx="4158511" cy="2640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name, department, salary,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(salary)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fund,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(salary * </a:t>
            </a:r>
            <a:r>
              <a:rPr lang="en-US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100.0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/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(salary)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w) || </a:t>
            </a:r>
            <a:r>
              <a:rPr lang="en-US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'%'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perc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employees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department)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department, salary, id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611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539750" y="261590"/>
            <a:ext cx="8064500" cy="37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dirty="0"/>
              <a:t>Агрегация</a:t>
            </a:r>
          </a:p>
        </p:txBody>
      </p:sp>
      <p:sp>
        <p:nvSpPr>
          <p:cNvPr id="229" name="Google Shape;229;p25"/>
          <p:cNvSpPr txBox="1"/>
          <p:nvPr/>
        </p:nvSpPr>
        <p:spPr>
          <a:xfrm>
            <a:off x="1925157" y="1400460"/>
            <a:ext cx="598082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endParaRPr sz="105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433390" y="1515875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433390" y="2595018"/>
            <a:ext cx="479331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433390" y="3983326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5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B21C80-D6B7-4F26-BFDB-2E83423951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93" t="39816" r="35667" b="20296"/>
          <a:stretch/>
        </p:blipFill>
        <p:spPr>
          <a:xfrm>
            <a:off x="4980562" y="1400460"/>
            <a:ext cx="3758351" cy="31773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C3D006-3F30-D348-B4DF-7913400D705B}"/>
              </a:ext>
            </a:extLst>
          </p:cNvPr>
          <p:cNvSpPr txBox="1"/>
          <p:nvPr/>
        </p:nvSpPr>
        <p:spPr>
          <a:xfrm>
            <a:off x="494354" y="1227444"/>
            <a:ext cx="4158511" cy="3286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name, department, salary,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(salary)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avg_sal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((salary -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(salary)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w)*</a:t>
            </a:r>
            <a:r>
              <a:rPr lang="en-US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100.0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/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(salary)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w))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diff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employees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department)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department, salary, id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519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539750" y="261590"/>
            <a:ext cx="8064500" cy="37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dirty="0"/>
              <a:t>Скользящие агрегаты</a:t>
            </a:r>
          </a:p>
        </p:txBody>
      </p:sp>
      <p:sp>
        <p:nvSpPr>
          <p:cNvPr id="229" name="Google Shape;229;p25"/>
          <p:cNvSpPr txBox="1"/>
          <p:nvPr/>
        </p:nvSpPr>
        <p:spPr>
          <a:xfrm>
            <a:off x="1925157" y="1400460"/>
            <a:ext cx="598082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endParaRPr sz="105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433390" y="1515875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433390" y="2595018"/>
            <a:ext cx="479331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433390" y="3983326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5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BF0D8E-194A-4784-9140-E792CE070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31" t="39817" r="36166" b="19406"/>
          <a:stretch/>
        </p:blipFill>
        <p:spPr>
          <a:xfrm>
            <a:off x="4863830" y="1173480"/>
            <a:ext cx="3512093" cy="30861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88A60C-2EA2-8D45-B684-3E090C4EB261}"/>
              </a:ext>
            </a:extLst>
          </p:cNvPr>
          <p:cNvSpPr txBox="1"/>
          <p:nvPr/>
        </p:nvSpPr>
        <p:spPr>
          <a:xfrm>
            <a:off x="453957" y="1263480"/>
            <a:ext cx="4265911" cy="2963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year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month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expense,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(expense)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roll_avg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expenses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pPr marL="355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year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month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55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rows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between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preceding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355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FOLLOWING </a:t>
            </a:r>
            <a:r>
              <a:rPr lang="ru-RU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year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month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897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539750" y="261590"/>
            <a:ext cx="8064500" cy="37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dirty="0"/>
              <a:t>Скользящие агрегаты</a:t>
            </a:r>
          </a:p>
        </p:txBody>
      </p:sp>
      <p:sp>
        <p:nvSpPr>
          <p:cNvPr id="229" name="Google Shape;229;p25"/>
          <p:cNvSpPr txBox="1"/>
          <p:nvPr/>
        </p:nvSpPr>
        <p:spPr>
          <a:xfrm>
            <a:off x="1925157" y="1400460"/>
            <a:ext cx="598082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endParaRPr sz="105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433390" y="1515875"/>
            <a:ext cx="479331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433390" y="2595018"/>
            <a:ext cx="479331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05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1CD4764-7DD7-47FB-9BD1-F0CB38E57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19" t="39816" r="35584" b="20444"/>
          <a:stretch/>
        </p:blipFill>
        <p:spPr>
          <a:xfrm>
            <a:off x="4798979" y="1193163"/>
            <a:ext cx="3663085" cy="30556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99E12E-CE4B-9546-9C6C-46F19A6A5CE6}"/>
              </a:ext>
            </a:extLst>
          </p:cNvPr>
          <p:cNvSpPr txBox="1"/>
          <p:nvPr/>
        </p:nvSpPr>
        <p:spPr>
          <a:xfrm>
            <a:off x="330831" y="1400460"/>
            <a:ext cx="4517583" cy="3062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5560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year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month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income, expense,</a:t>
            </a:r>
          </a:p>
          <a:p>
            <a:pPr marL="35560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(income)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cum_income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35560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(expense)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cum_expense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3556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(income)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w) - (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(expense)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w)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cum_profit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expenses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pPr marL="35560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year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month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5560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rows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between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unbounded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preceding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35560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current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row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year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month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29372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Создание структуры БД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27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86050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E648D0-3E94-5248-BB8E-3A5EB7B3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Нормальная форма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E09BE-01EA-BF4A-8D09-07EC4FD7ED7E}"/>
              </a:ext>
            </a:extLst>
          </p:cNvPr>
          <p:cNvSpPr txBox="1"/>
          <p:nvPr/>
        </p:nvSpPr>
        <p:spPr>
          <a:xfrm>
            <a:off x="590146" y="1290536"/>
            <a:ext cx="84310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Нормальная форма </a:t>
            </a:r>
            <a:r>
              <a:rPr lang="ru-RU" dirty="0"/>
              <a:t>– требование, предъявляемое к структуре таблиц в теории реляционных баз данных для устранения из структуры базы избыточных функциональных зависимостей между атрибутами (полями таблиц).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20DE9-3AD5-1D49-8DBD-2A8B52088ADA}"/>
              </a:ext>
            </a:extLst>
          </p:cNvPr>
          <p:cNvSpPr txBox="1"/>
          <p:nvPr/>
        </p:nvSpPr>
        <p:spPr>
          <a:xfrm>
            <a:off x="590146" y="2441777"/>
            <a:ext cx="8431004" cy="13581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1-я нормальная форма</a:t>
            </a:r>
          </a:p>
          <a:p>
            <a:pPr>
              <a:lnSpc>
                <a:spcPct val="150000"/>
              </a:lnSpc>
            </a:pPr>
            <a:r>
              <a:rPr lang="ru-RU" dirty="0"/>
              <a:t>2-я нормальная форма</a:t>
            </a:r>
          </a:p>
          <a:p>
            <a:pPr>
              <a:lnSpc>
                <a:spcPct val="150000"/>
              </a:lnSpc>
            </a:pPr>
            <a:r>
              <a:rPr lang="ru-RU" dirty="0"/>
              <a:t>3-я нормальная форма</a:t>
            </a:r>
          </a:p>
          <a:p>
            <a:pPr>
              <a:lnSpc>
                <a:spcPct val="150000"/>
              </a:lnSpc>
            </a:pPr>
            <a:r>
              <a:rPr lang="ru-RU" dirty="0"/>
              <a:t>Нормальная форма </a:t>
            </a:r>
            <a:r>
              <a:rPr lang="ru-RU" dirty="0" err="1"/>
              <a:t>Бойса</a:t>
            </a:r>
            <a:r>
              <a:rPr lang="ru-RU" dirty="0"/>
              <a:t> — Кодда</a:t>
            </a:r>
          </a:p>
          <a:p>
            <a:pPr>
              <a:lnSpc>
                <a:spcPct val="150000"/>
              </a:lnSpc>
            </a:pPr>
            <a:r>
              <a:rPr lang="ru-RU" dirty="0"/>
              <a:t>4-я нормальная форма</a:t>
            </a:r>
          </a:p>
          <a:p>
            <a:pPr>
              <a:lnSpc>
                <a:spcPct val="150000"/>
              </a:lnSpc>
            </a:pPr>
            <a:r>
              <a:rPr lang="ru-RU" dirty="0"/>
              <a:t>5-я нормальная форма</a:t>
            </a:r>
          </a:p>
          <a:p>
            <a:pPr>
              <a:lnSpc>
                <a:spcPct val="150000"/>
              </a:lnSpc>
            </a:pPr>
            <a:r>
              <a:rPr lang="ru-RU" dirty="0"/>
              <a:t>Доменно-ключевая нормальная форма</a:t>
            </a:r>
          </a:p>
          <a:p>
            <a:pPr>
              <a:lnSpc>
                <a:spcPct val="150000"/>
              </a:lnSpc>
            </a:pPr>
            <a:r>
              <a:rPr lang="ru-RU" dirty="0"/>
              <a:t>6-я нормальная форма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814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E648D0-3E94-5248-BB8E-3A5EB7B3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1-я нормальная форма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633A36-2594-F541-A442-9DC55D694E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29</a:t>
            </a:fld>
            <a:endParaRPr lang="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E09BE-01EA-BF4A-8D09-07EC4FD7ED7E}"/>
              </a:ext>
            </a:extLst>
          </p:cNvPr>
          <p:cNvSpPr txBox="1"/>
          <p:nvPr/>
        </p:nvSpPr>
        <p:spPr>
          <a:xfrm>
            <a:off x="590146" y="1290536"/>
            <a:ext cx="84310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Отношение находится в 1НФ, если все его атрибуты являются простыми, все используемые домены содержат только скалярные значения. </a:t>
            </a:r>
          </a:p>
          <a:p>
            <a:r>
              <a:rPr lang="ru-RU" b="1" dirty="0"/>
              <a:t>Не должно быть повторений строк в таблице.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C61ADF9-83A2-5F4B-89C9-F8A6BA5D2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286652"/>
              </p:ext>
            </p:extLst>
          </p:nvPr>
        </p:nvGraphicFramePr>
        <p:xfrm>
          <a:off x="590146" y="2614362"/>
          <a:ext cx="2961364" cy="1068705"/>
        </p:xfrm>
        <a:graphic>
          <a:graphicData uri="http://schemas.openxmlformats.org/drawingml/2006/table">
            <a:tbl>
              <a:tblPr/>
              <a:tblGrid>
                <a:gridCol w="1480682">
                  <a:extLst>
                    <a:ext uri="{9D8B030D-6E8A-4147-A177-3AD203B41FA5}">
                      <a16:colId xmlns:a16="http://schemas.microsoft.com/office/drawing/2014/main" val="3188086337"/>
                    </a:ext>
                  </a:extLst>
                </a:gridCol>
                <a:gridCol w="1480682">
                  <a:extLst>
                    <a:ext uri="{9D8B030D-6E8A-4147-A177-3AD203B41FA5}">
                      <a16:colId xmlns:a16="http://schemas.microsoft.com/office/drawing/2014/main" val="34209926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Фирма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Модели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301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M5, X5M, M1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291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Nissan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GT-R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588723"/>
                  </a:ext>
                </a:extLst>
              </a:tr>
            </a:tbl>
          </a:graphicData>
        </a:graphic>
      </p:graphicFrame>
      <p:sp>
        <p:nvSpPr>
          <p:cNvPr id="7" name="Notched Right Arrow 6">
            <a:extLst>
              <a:ext uri="{FF2B5EF4-FFF2-40B4-BE49-F238E27FC236}">
                <a16:creationId xmlns:a16="http://schemas.microsoft.com/office/drawing/2014/main" id="{679B2CF6-6E0F-E543-B48A-829B759F9529}"/>
              </a:ext>
            </a:extLst>
          </p:cNvPr>
          <p:cNvSpPr/>
          <p:nvPr/>
        </p:nvSpPr>
        <p:spPr>
          <a:xfrm>
            <a:off x="3949431" y="2906398"/>
            <a:ext cx="674451" cy="484632"/>
          </a:xfrm>
          <a:prstGeom prst="notch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2177AEB-B4E1-4941-B274-D055F100E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574345"/>
              </p:ext>
            </p:extLst>
          </p:nvPr>
        </p:nvGraphicFramePr>
        <p:xfrm>
          <a:off x="4922195" y="2734349"/>
          <a:ext cx="4023368" cy="1781175"/>
        </p:xfrm>
        <a:graphic>
          <a:graphicData uri="http://schemas.openxmlformats.org/drawingml/2006/table">
            <a:tbl>
              <a:tblPr/>
              <a:tblGrid>
                <a:gridCol w="2011684">
                  <a:extLst>
                    <a:ext uri="{9D8B030D-6E8A-4147-A177-3AD203B41FA5}">
                      <a16:colId xmlns:a16="http://schemas.microsoft.com/office/drawing/2014/main" val="4213991269"/>
                    </a:ext>
                  </a:extLst>
                </a:gridCol>
                <a:gridCol w="2011684">
                  <a:extLst>
                    <a:ext uri="{9D8B030D-6E8A-4147-A177-3AD203B41FA5}">
                      <a16:colId xmlns:a16="http://schemas.microsoft.com/office/drawing/2014/main" val="1780322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Фирма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Модели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61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M5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3759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X5M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7577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M1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2272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Nissan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GT-R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738414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B507632-074C-3C47-83F4-FE4312E63646}"/>
              </a:ext>
            </a:extLst>
          </p:cNvPr>
          <p:cNvSpPr txBox="1"/>
          <p:nvPr/>
        </p:nvSpPr>
        <p:spPr>
          <a:xfrm>
            <a:off x="8395412" y="2426572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1НФ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66E46-FEEF-3D46-BCDE-0CBBA5A8E432}"/>
              </a:ext>
            </a:extLst>
          </p:cNvPr>
          <p:cNvSpPr txBox="1"/>
          <p:nvPr/>
        </p:nvSpPr>
        <p:spPr>
          <a:xfrm>
            <a:off x="590147" y="3904034"/>
            <a:ext cx="29613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Нарушение нормализации 1НФ происходит в моделях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BMW, 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т.к. в одной ячейке содержится список из 3 элементов,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т.е. он не является атомарным.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1183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Basic</a:t>
            </a:r>
            <a:br>
              <a:rPr lang="en-US" dirty="0"/>
            </a:br>
            <a:r>
              <a:rPr lang="ru-RU" sz="2000" dirty="0"/>
              <a:t>Оконные функции, оптимизация запросов 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Google Shape;209;p48">
            <a:extLst>
              <a:ext uri="{FF2B5EF4-FFF2-40B4-BE49-F238E27FC236}">
                <a16:creationId xmlns:a16="http://schemas.microsoft.com/office/drawing/2014/main" id="{4E127A37-10F1-B245-BB9D-1B2C7A1F7EF8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E648D0-3E94-5248-BB8E-3A5EB7B3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2-я нормальная форма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633A36-2594-F541-A442-9DC55D694E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30</a:t>
            </a:fld>
            <a:endParaRPr lang="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E09BE-01EA-BF4A-8D09-07EC4FD7ED7E}"/>
              </a:ext>
            </a:extLst>
          </p:cNvPr>
          <p:cNvSpPr txBox="1"/>
          <p:nvPr/>
        </p:nvSpPr>
        <p:spPr>
          <a:xfrm>
            <a:off x="590146" y="1290536"/>
            <a:ext cx="8431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Отношение находится во 2НФ, если оно находится в 1НФ и каждый не ключевой атрибут неприводимо зависит от Первичного Ключа(ПК).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786E93A-1F32-B94C-A959-300765997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48679"/>
              </p:ext>
            </p:extLst>
          </p:nvPr>
        </p:nvGraphicFramePr>
        <p:xfrm>
          <a:off x="371983" y="2136737"/>
          <a:ext cx="3356952" cy="1628775"/>
        </p:xfrm>
        <a:graphic>
          <a:graphicData uri="http://schemas.openxmlformats.org/drawingml/2006/table">
            <a:tbl>
              <a:tblPr/>
              <a:tblGrid>
                <a:gridCol w="839238">
                  <a:extLst>
                    <a:ext uri="{9D8B030D-6E8A-4147-A177-3AD203B41FA5}">
                      <a16:colId xmlns:a16="http://schemas.microsoft.com/office/drawing/2014/main" val="197097206"/>
                    </a:ext>
                  </a:extLst>
                </a:gridCol>
                <a:gridCol w="839238">
                  <a:extLst>
                    <a:ext uri="{9D8B030D-6E8A-4147-A177-3AD203B41FA5}">
                      <a16:colId xmlns:a16="http://schemas.microsoft.com/office/drawing/2014/main" val="3688176754"/>
                    </a:ext>
                  </a:extLst>
                </a:gridCol>
                <a:gridCol w="839238">
                  <a:extLst>
                    <a:ext uri="{9D8B030D-6E8A-4147-A177-3AD203B41FA5}">
                      <a16:colId xmlns:a16="http://schemas.microsoft.com/office/drawing/2014/main" val="2551160153"/>
                    </a:ext>
                  </a:extLst>
                </a:gridCol>
                <a:gridCol w="839238">
                  <a:extLst>
                    <a:ext uri="{9D8B030D-6E8A-4147-A177-3AD203B41FA5}">
                      <a16:colId xmlns:a16="http://schemas.microsoft.com/office/drawing/2014/main" val="29664816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ru-RU" sz="1200" u="none" dirty="0">
                          <a:effectLst/>
                        </a:rPr>
                        <a:t>Модель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u="none" dirty="0">
                          <a:effectLst/>
                        </a:rPr>
                        <a:t>Фирма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u="none" dirty="0">
                          <a:effectLst/>
                        </a:rPr>
                        <a:t>Цена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u="none" dirty="0">
                          <a:effectLst/>
                        </a:rPr>
                        <a:t>Скидка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971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M5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 dirty="0">
                          <a:effectLst/>
                        </a:rPr>
                        <a:t>5500000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 dirty="0">
                          <a:effectLst/>
                        </a:rPr>
                        <a:t>5%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783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X5M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 dirty="0">
                          <a:effectLst/>
                        </a:rPr>
                        <a:t>6000000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 dirty="0">
                          <a:effectLst/>
                        </a:rPr>
                        <a:t>5%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399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M1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>
                          <a:effectLst/>
                        </a:rPr>
                        <a:t>2500000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 dirty="0">
                          <a:effectLst/>
                        </a:rPr>
                        <a:t>5%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316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GT-R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Nissan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>
                          <a:effectLst/>
                        </a:rPr>
                        <a:t>5000000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 dirty="0">
                          <a:effectLst/>
                        </a:rPr>
                        <a:t>10%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6056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8530A6C-DF82-0649-B737-271DCD5C3991}"/>
              </a:ext>
            </a:extLst>
          </p:cNvPr>
          <p:cNvSpPr txBox="1"/>
          <p:nvPr/>
        </p:nvSpPr>
        <p:spPr>
          <a:xfrm>
            <a:off x="371984" y="3923489"/>
            <a:ext cx="335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Цена машины зависит от модели и фирмы. Скидка зависят от фирмы.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3EA4F7F-F286-CC4C-B6B6-041D67A19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779740"/>
              </p:ext>
            </p:extLst>
          </p:nvPr>
        </p:nvGraphicFramePr>
        <p:xfrm>
          <a:off x="4648911" y="2143222"/>
          <a:ext cx="2517714" cy="1628775"/>
        </p:xfrm>
        <a:graphic>
          <a:graphicData uri="http://schemas.openxmlformats.org/drawingml/2006/table">
            <a:tbl>
              <a:tblPr/>
              <a:tblGrid>
                <a:gridCol w="839238">
                  <a:extLst>
                    <a:ext uri="{9D8B030D-6E8A-4147-A177-3AD203B41FA5}">
                      <a16:colId xmlns:a16="http://schemas.microsoft.com/office/drawing/2014/main" val="197097206"/>
                    </a:ext>
                  </a:extLst>
                </a:gridCol>
                <a:gridCol w="839238">
                  <a:extLst>
                    <a:ext uri="{9D8B030D-6E8A-4147-A177-3AD203B41FA5}">
                      <a16:colId xmlns:a16="http://schemas.microsoft.com/office/drawing/2014/main" val="3688176754"/>
                    </a:ext>
                  </a:extLst>
                </a:gridCol>
                <a:gridCol w="839238">
                  <a:extLst>
                    <a:ext uri="{9D8B030D-6E8A-4147-A177-3AD203B41FA5}">
                      <a16:colId xmlns:a16="http://schemas.microsoft.com/office/drawing/2014/main" val="25511601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ru-RU" sz="1200" u="none" dirty="0">
                          <a:effectLst/>
                        </a:rPr>
                        <a:t>Модель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u="none" dirty="0">
                          <a:effectLst/>
                        </a:rPr>
                        <a:t>Фирма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u="none" dirty="0">
                          <a:effectLst/>
                        </a:rPr>
                        <a:t>Цена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971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M5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 dirty="0">
                          <a:effectLst/>
                        </a:rPr>
                        <a:t>5500000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783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X5M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 dirty="0">
                          <a:effectLst/>
                        </a:rPr>
                        <a:t>6000000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399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M1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>
                          <a:effectLst/>
                        </a:rPr>
                        <a:t>2500000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316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GT-R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Nissan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 dirty="0">
                          <a:effectLst/>
                        </a:rPr>
                        <a:t>5000000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6056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B2BB248-8C32-B244-8034-2425B1D26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354172"/>
              </p:ext>
            </p:extLst>
          </p:nvPr>
        </p:nvGraphicFramePr>
        <p:xfrm>
          <a:off x="7321359" y="2143222"/>
          <a:ext cx="1556752" cy="1628775"/>
        </p:xfrm>
        <a:graphic>
          <a:graphicData uri="http://schemas.openxmlformats.org/drawingml/2006/table">
            <a:tbl>
              <a:tblPr/>
              <a:tblGrid>
                <a:gridCol w="778376">
                  <a:extLst>
                    <a:ext uri="{9D8B030D-6E8A-4147-A177-3AD203B41FA5}">
                      <a16:colId xmlns:a16="http://schemas.microsoft.com/office/drawing/2014/main" val="3688176754"/>
                    </a:ext>
                  </a:extLst>
                </a:gridCol>
                <a:gridCol w="778376">
                  <a:extLst>
                    <a:ext uri="{9D8B030D-6E8A-4147-A177-3AD203B41FA5}">
                      <a16:colId xmlns:a16="http://schemas.microsoft.com/office/drawing/2014/main" val="29664816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ru-RU" sz="1200" u="none" dirty="0">
                          <a:effectLst/>
                        </a:rPr>
                        <a:t>Фирма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u="none" dirty="0">
                          <a:effectLst/>
                        </a:rPr>
                        <a:t>Скидка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971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 dirty="0">
                          <a:effectLst/>
                        </a:rPr>
                        <a:t>5%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783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 dirty="0">
                          <a:effectLst/>
                        </a:rPr>
                        <a:t>5%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399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 dirty="0">
                          <a:effectLst/>
                        </a:rPr>
                        <a:t>5%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316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Nissan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200" dirty="0">
                          <a:effectLst/>
                        </a:rPr>
                        <a:t>10%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60561"/>
                  </a:ext>
                </a:extLst>
              </a:tr>
            </a:tbl>
          </a:graphicData>
        </a:graphic>
      </p:graphicFrame>
      <p:sp>
        <p:nvSpPr>
          <p:cNvPr id="13" name="Notched Right Arrow 12">
            <a:extLst>
              <a:ext uri="{FF2B5EF4-FFF2-40B4-BE49-F238E27FC236}">
                <a16:creationId xmlns:a16="http://schemas.microsoft.com/office/drawing/2014/main" id="{E036C55B-4FB1-4744-B4B4-A26543A85483}"/>
              </a:ext>
            </a:extLst>
          </p:cNvPr>
          <p:cNvSpPr/>
          <p:nvPr/>
        </p:nvSpPr>
        <p:spPr>
          <a:xfrm>
            <a:off x="3851697" y="2530469"/>
            <a:ext cx="674451" cy="484632"/>
          </a:xfrm>
          <a:prstGeom prst="notch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9A55F9-2B61-CD4F-9315-DE83519531C2}"/>
              </a:ext>
            </a:extLst>
          </p:cNvPr>
          <p:cNvSpPr txBox="1"/>
          <p:nvPr/>
        </p:nvSpPr>
        <p:spPr>
          <a:xfrm>
            <a:off x="4648911" y="3923824"/>
            <a:ext cx="422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chemeClr val="tx1"/>
                </a:solidFill>
                <a:effectLst/>
                <a:latin typeface="+mn-lt"/>
              </a:rPr>
              <a:t>Приведение к 2НФ путем декомпозиции на два отношения, в которых не ключевые атрибуты зависят от ПК..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9436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E648D0-3E94-5248-BB8E-3A5EB7B3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3-я нормальная форма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633A36-2594-F541-A442-9DC55D694E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31</a:t>
            </a:fld>
            <a:endParaRPr lang="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E09BE-01EA-BF4A-8D09-07EC4FD7ED7E}"/>
              </a:ext>
            </a:extLst>
          </p:cNvPr>
          <p:cNvSpPr txBox="1"/>
          <p:nvPr/>
        </p:nvSpPr>
        <p:spPr>
          <a:xfrm>
            <a:off x="590146" y="1290536"/>
            <a:ext cx="8431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Отношение находится в 3НФ, когда находится во 2НФ и каждый не ключевой атрибут </a:t>
            </a:r>
            <a:r>
              <a:rPr lang="ru-RU" b="1" dirty="0" err="1"/>
              <a:t>нетранзитивно</a:t>
            </a:r>
            <a:r>
              <a:rPr lang="ru-RU" b="1" dirty="0"/>
              <a:t> зависит от первичного ключа.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D3A88A8-F933-1544-96E9-2C01FB04F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449231"/>
              </p:ext>
            </p:extLst>
          </p:nvPr>
        </p:nvGraphicFramePr>
        <p:xfrm>
          <a:off x="313616" y="1954418"/>
          <a:ext cx="3454230" cy="1638300"/>
        </p:xfrm>
        <a:graphic>
          <a:graphicData uri="http://schemas.openxmlformats.org/drawingml/2006/table">
            <a:tbl>
              <a:tblPr/>
              <a:tblGrid>
                <a:gridCol w="1151410">
                  <a:extLst>
                    <a:ext uri="{9D8B030D-6E8A-4147-A177-3AD203B41FA5}">
                      <a16:colId xmlns:a16="http://schemas.microsoft.com/office/drawing/2014/main" val="1870006374"/>
                    </a:ext>
                  </a:extLst>
                </a:gridCol>
                <a:gridCol w="1151410">
                  <a:extLst>
                    <a:ext uri="{9D8B030D-6E8A-4147-A177-3AD203B41FA5}">
                      <a16:colId xmlns:a16="http://schemas.microsoft.com/office/drawing/2014/main" val="873076114"/>
                    </a:ext>
                  </a:extLst>
                </a:gridCol>
                <a:gridCol w="1151410">
                  <a:extLst>
                    <a:ext uri="{9D8B030D-6E8A-4147-A177-3AD203B41FA5}">
                      <a16:colId xmlns:a16="http://schemas.microsoft.com/office/drawing/2014/main" val="3428842943"/>
                    </a:ext>
                  </a:extLst>
                </a:gridCol>
              </a:tblGrid>
              <a:tr h="356235">
                <a:tc>
                  <a:txBody>
                    <a:bodyPr/>
                    <a:lstStyle/>
                    <a:p>
                      <a:pPr fontAlgn="t"/>
                      <a:r>
                        <a:rPr lang="ru-RU" sz="1400" u="none" dirty="0">
                          <a:effectLst/>
                        </a:rPr>
                        <a:t>Модель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u="none" dirty="0">
                          <a:effectLst/>
                        </a:rPr>
                        <a:t>Магазин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u="none" dirty="0">
                          <a:effectLst/>
                        </a:rPr>
                        <a:t>Телефон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501483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Риал-авто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400" dirty="0">
                          <a:effectLst/>
                        </a:rPr>
                        <a:t>87-33-98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821586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Audi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Риал-авто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400">
                          <a:effectLst/>
                        </a:rPr>
                        <a:t>87-33-98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151818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Nissan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Некст-Авто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400" dirty="0">
                          <a:effectLst/>
                        </a:rPr>
                        <a:t>94-54-12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31191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68601EF-3ACF-6E45-AC6B-B7436C389BC4}"/>
              </a:ext>
            </a:extLst>
          </p:cNvPr>
          <p:cNvSpPr txBox="1"/>
          <p:nvPr/>
        </p:nvSpPr>
        <p:spPr>
          <a:xfrm>
            <a:off x="313616" y="3689391"/>
            <a:ext cx="50312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/>
              <a:t>«Модель» является первичным ключом. Личных телефонов у автомобилей нет, и телефон зависит исключительно от магазина.</a:t>
            </a:r>
          </a:p>
          <a:p>
            <a:endParaRPr lang="ru-RU" sz="1100" dirty="0"/>
          </a:p>
          <a:p>
            <a:r>
              <a:rPr lang="ru-RU" sz="1100" dirty="0"/>
              <a:t>Существуют функциональные зависимости: </a:t>
            </a:r>
            <a:br>
              <a:rPr lang="ru-RU" sz="1100" dirty="0"/>
            </a:br>
            <a:r>
              <a:rPr lang="ru-RU" sz="1100" dirty="0"/>
              <a:t>Модель → Магазин, Магазин → Телефон, Модель → Телефон.</a:t>
            </a:r>
          </a:p>
          <a:p>
            <a:endParaRPr lang="ru-RU" sz="1100" dirty="0"/>
          </a:p>
          <a:p>
            <a:r>
              <a:rPr lang="ru-RU" sz="1100" b="1" dirty="0"/>
              <a:t>Зависимость Модель → Телефон является транзитивной, следовательно, отношение не находится в 3НФ.</a:t>
            </a:r>
            <a:endParaRPr lang="en-US" sz="1100" b="1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D87730A-89CD-714C-BFBC-C711705B6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84708"/>
              </p:ext>
            </p:extLst>
          </p:nvPr>
        </p:nvGraphicFramePr>
        <p:xfrm>
          <a:off x="5818374" y="3584326"/>
          <a:ext cx="2302820" cy="1282065"/>
        </p:xfrm>
        <a:graphic>
          <a:graphicData uri="http://schemas.openxmlformats.org/drawingml/2006/table">
            <a:tbl>
              <a:tblPr/>
              <a:tblGrid>
                <a:gridCol w="1151410">
                  <a:extLst>
                    <a:ext uri="{9D8B030D-6E8A-4147-A177-3AD203B41FA5}">
                      <a16:colId xmlns:a16="http://schemas.microsoft.com/office/drawing/2014/main" val="873076114"/>
                    </a:ext>
                  </a:extLst>
                </a:gridCol>
                <a:gridCol w="1151410">
                  <a:extLst>
                    <a:ext uri="{9D8B030D-6E8A-4147-A177-3AD203B41FA5}">
                      <a16:colId xmlns:a16="http://schemas.microsoft.com/office/drawing/2014/main" val="3428842943"/>
                    </a:ext>
                  </a:extLst>
                </a:gridCol>
              </a:tblGrid>
              <a:tr h="356235">
                <a:tc>
                  <a:txBody>
                    <a:bodyPr/>
                    <a:lstStyle/>
                    <a:p>
                      <a:pPr fontAlgn="t"/>
                      <a:r>
                        <a:rPr lang="ru-RU" sz="1400" u="none" dirty="0">
                          <a:effectLst/>
                        </a:rPr>
                        <a:t>Магазин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u="none" dirty="0">
                          <a:effectLst/>
                        </a:rPr>
                        <a:t>Телефон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501483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Риал-авто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400" dirty="0">
                          <a:effectLst/>
                        </a:rPr>
                        <a:t>87-33-98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151818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 err="1">
                          <a:effectLst/>
                        </a:rPr>
                        <a:t>Некст</a:t>
                      </a:r>
                      <a:r>
                        <a:rPr lang="ru-RU" sz="1400" dirty="0">
                          <a:effectLst/>
                        </a:rPr>
                        <a:t>-Авто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TR" sz="1400" dirty="0">
                          <a:effectLst/>
                        </a:rPr>
                        <a:t>94-54-12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311911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C0A2C39-883B-4041-B32D-E9CD06D5A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963168"/>
              </p:ext>
            </p:extLst>
          </p:nvPr>
        </p:nvGraphicFramePr>
        <p:xfrm>
          <a:off x="5818374" y="1752600"/>
          <a:ext cx="2302820" cy="1638300"/>
        </p:xfrm>
        <a:graphic>
          <a:graphicData uri="http://schemas.openxmlformats.org/drawingml/2006/table">
            <a:tbl>
              <a:tblPr/>
              <a:tblGrid>
                <a:gridCol w="1151410">
                  <a:extLst>
                    <a:ext uri="{9D8B030D-6E8A-4147-A177-3AD203B41FA5}">
                      <a16:colId xmlns:a16="http://schemas.microsoft.com/office/drawing/2014/main" val="1870006374"/>
                    </a:ext>
                  </a:extLst>
                </a:gridCol>
                <a:gridCol w="1151410">
                  <a:extLst>
                    <a:ext uri="{9D8B030D-6E8A-4147-A177-3AD203B41FA5}">
                      <a16:colId xmlns:a16="http://schemas.microsoft.com/office/drawing/2014/main" val="873076114"/>
                    </a:ext>
                  </a:extLst>
                </a:gridCol>
              </a:tblGrid>
              <a:tr h="356235">
                <a:tc>
                  <a:txBody>
                    <a:bodyPr/>
                    <a:lstStyle/>
                    <a:p>
                      <a:pPr fontAlgn="t"/>
                      <a:r>
                        <a:rPr lang="ru-RU" sz="1400" u="none" dirty="0">
                          <a:effectLst/>
                        </a:rPr>
                        <a:t>Модель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u="none" dirty="0">
                          <a:effectLst/>
                        </a:rPr>
                        <a:t>Магазин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501483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BMW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Риал-авто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821586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Audi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Риал-авто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151818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Nissan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 err="1">
                          <a:effectLst/>
                        </a:rPr>
                        <a:t>Некст</a:t>
                      </a:r>
                      <a:r>
                        <a:rPr lang="ru-RU" sz="1400" dirty="0">
                          <a:effectLst/>
                        </a:rPr>
                        <a:t>-Авто</a:t>
                      </a:r>
                    </a:p>
                  </a:txBody>
                  <a:tcPr marL="114300" marR="114300" marT="57150" marB="8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3119117"/>
                  </a:ext>
                </a:extLst>
              </a:tr>
            </a:tbl>
          </a:graphicData>
        </a:graphic>
      </p:graphicFrame>
      <p:sp>
        <p:nvSpPr>
          <p:cNvPr id="18" name="Notched Right Arrow 17">
            <a:extLst>
              <a:ext uri="{FF2B5EF4-FFF2-40B4-BE49-F238E27FC236}">
                <a16:creationId xmlns:a16="http://schemas.microsoft.com/office/drawing/2014/main" id="{FF579A67-7B40-4F48-B735-5027314A15C9}"/>
              </a:ext>
            </a:extLst>
          </p:cNvPr>
          <p:cNvSpPr/>
          <p:nvPr/>
        </p:nvSpPr>
        <p:spPr>
          <a:xfrm>
            <a:off x="4423624" y="2509257"/>
            <a:ext cx="674451" cy="484632"/>
          </a:xfrm>
          <a:prstGeom prst="notch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83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3804E-729F-A645-83D6-36BADC21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таблиц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FB9921-4124-2B48-8E69-AFBABE1066D5}"/>
              </a:ext>
            </a:extLst>
          </p:cNvPr>
          <p:cNvSpPr txBox="1"/>
          <p:nvPr/>
        </p:nvSpPr>
        <p:spPr>
          <a:xfrm>
            <a:off x="674451" y="1472119"/>
            <a:ext cx="8346699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CREATE TABLE</a:t>
            </a:r>
            <a:r>
              <a:rPr lang="ru-RU" dirty="0">
                <a:solidFill>
                  <a:srgbClr val="770604"/>
                </a:solidFill>
              </a:rPr>
              <a:t> </a:t>
            </a:r>
            <a:r>
              <a:rPr lang="en-US" dirty="0">
                <a:solidFill>
                  <a:srgbClr val="770604"/>
                </a:solidFill>
              </a:rPr>
              <a:t>IF NOT EXISTS </a:t>
            </a:r>
            <a:r>
              <a:rPr lang="ru-RU" dirty="0" err="1"/>
              <a:t>название_таблицы</a:t>
            </a:r>
            <a:r>
              <a:rPr lang="en-US" dirty="0"/>
              <a:t> (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	поле</a:t>
            </a:r>
            <a:r>
              <a:rPr lang="en-US" dirty="0"/>
              <a:t> </a:t>
            </a:r>
            <a:r>
              <a:rPr lang="ru-RU" dirty="0"/>
              <a:t>тип</a:t>
            </a:r>
            <a:r>
              <a:rPr lang="en-US" dirty="0"/>
              <a:t> </a:t>
            </a:r>
            <a:r>
              <a:rPr lang="ru-RU" dirty="0">
                <a:solidFill>
                  <a:srgbClr val="770604"/>
                </a:solidFill>
              </a:rPr>
              <a:t>ограничения</a:t>
            </a:r>
            <a:r>
              <a:rPr lang="en-US" dirty="0"/>
              <a:t>, 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	поле</a:t>
            </a:r>
            <a:r>
              <a:rPr lang="en-US" dirty="0"/>
              <a:t> </a:t>
            </a:r>
            <a:r>
              <a:rPr lang="ru-RU" dirty="0"/>
              <a:t>тип</a:t>
            </a:r>
            <a:r>
              <a:rPr lang="en-US" dirty="0"/>
              <a:t> </a:t>
            </a:r>
            <a:r>
              <a:rPr lang="ru-RU" dirty="0">
                <a:solidFill>
                  <a:srgbClr val="770604"/>
                </a:solidFill>
              </a:rPr>
              <a:t>ограничения</a:t>
            </a:r>
            <a:r>
              <a:rPr lang="en-US" dirty="0"/>
              <a:t>, 	</a:t>
            </a:r>
            <a:r>
              <a:rPr lang="en-US" dirty="0">
                <a:solidFill>
                  <a:srgbClr val="00B050"/>
                </a:solidFill>
              </a:rPr>
              <a:t>-- </a:t>
            </a:r>
            <a:r>
              <a:rPr lang="ru-RU" dirty="0">
                <a:solidFill>
                  <a:srgbClr val="00B050"/>
                </a:solidFill>
              </a:rPr>
              <a:t>комментарии</a:t>
            </a:r>
            <a:r>
              <a:rPr lang="en-US" dirty="0">
                <a:solidFill>
                  <a:srgbClr val="00B050"/>
                </a:solidFill>
              </a:rPr>
              <a:t> </a:t>
            </a:r>
            <a:endParaRPr lang="ru-RU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ru-RU" dirty="0"/>
              <a:t>	… </a:t>
            </a:r>
          </a:p>
          <a:p>
            <a:pPr>
              <a:lnSpc>
                <a:spcPct val="150000"/>
              </a:lnSpc>
            </a:pPr>
            <a:r>
              <a:rPr lang="en-US" dirty="0"/>
              <a:t>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361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3804E-729F-A645-83D6-36BADC21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таблиц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FB9921-4124-2B48-8E69-AFBABE1066D5}"/>
              </a:ext>
            </a:extLst>
          </p:cNvPr>
          <p:cNvSpPr txBox="1"/>
          <p:nvPr/>
        </p:nvSpPr>
        <p:spPr>
          <a:xfrm>
            <a:off x="674451" y="1472119"/>
            <a:ext cx="8346699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CREATE TABLE</a:t>
            </a:r>
            <a:r>
              <a:rPr lang="ru-RU" dirty="0">
                <a:solidFill>
                  <a:srgbClr val="770604"/>
                </a:solidFill>
              </a:rPr>
              <a:t> </a:t>
            </a:r>
            <a:r>
              <a:rPr lang="en-US" dirty="0">
                <a:solidFill>
                  <a:srgbClr val="770604"/>
                </a:solidFill>
              </a:rPr>
              <a:t>IF NOT EXISTS </a:t>
            </a:r>
            <a:r>
              <a:rPr lang="en-US" dirty="0"/>
              <a:t>weather (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	</a:t>
            </a:r>
            <a:r>
              <a:rPr lang="en-US" dirty="0"/>
              <a:t>city varchar(80) </a:t>
            </a:r>
            <a:r>
              <a:rPr lang="en-US" dirty="0">
                <a:solidFill>
                  <a:srgbClr val="770604"/>
                </a:solidFill>
              </a:rPr>
              <a:t>PRIMARY KEY</a:t>
            </a:r>
            <a:r>
              <a:rPr lang="en-US" dirty="0"/>
              <a:t>, 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	</a:t>
            </a:r>
            <a:r>
              <a:rPr lang="en-US" dirty="0" err="1"/>
              <a:t>temp_lo</a:t>
            </a:r>
            <a:r>
              <a:rPr lang="en-US" dirty="0"/>
              <a:t> int </a:t>
            </a:r>
            <a:r>
              <a:rPr lang="en-US" dirty="0">
                <a:solidFill>
                  <a:srgbClr val="770604"/>
                </a:solidFill>
              </a:rPr>
              <a:t>NOT NULL</a:t>
            </a:r>
            <a:r>
              <a:rPr lang="en-US" dirty="0"/>
              <a:t>, 	</a:t>
            </a:r>
            <a:r>
              <a:rPr lang="en-US" dirty="0">
                <a:solidFill>
                  <a:srgbClr val="00B050"/>
                </a:solidFill>
              </a:rPr>
              <a:t>-- low temperature </a:t>
            </a:r>
            <a:endParaRPr lang="ru-RU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ru-RU" dirty="0"/>
              <a:t>	</a:t>
            </a:r>
            <a:r>
              <a:rPr lang="en-US" dirty="0" err="1"/>
              <a:t>temp_hi</a:t>
            </a:r>
            <a:r>
              <a:rPr lang="en-US" dirty="0"/>
              <a:t> int </a:t>
            </a:r>
            <a:r>
              <a:rPr lang="en-US" dirty="0">
                <a:solidFill>
                  <a:srgbClr val="770604"/>
                </a:solidFill>
              </a:rPr>
              <a:t>UNIQUE</a:t>
            </a:r>
            <a:r>
              <a:rPr lang="en-US" dirty="0"/>
              <a:t>, 		</a:t>
            </a:r>
            <a:r>
              <a:rPr lang="en-US" dirty="0">
                <a:solidFill>
                  <a:srgbClr val="00B050"/>
                </a:solidFill>
              </a:rPr>
              <a:t>-- high temperature </a:t>
            </a:r>
            <a:endParaRPr lang="ru-RU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ru-RU" dirty="0"/>
              <a:t>	</a:t>
            </a:r>
            <a:r>
              <a:rPr lang="en-US" dirty="0" err="1"/>
              <a:t>prcp</a:t>
            </a:r>
            <a:r>
              <a:rPr lang="en-US" dirty="0"/>
              <a:t> real, 			</a:t>
            </a:r>
            <a:r>
              <a:rPr lang="en-US" dirty="0">
                <a:solidFill>
                  <a:srgbClr val="00B050"/>
                </a:solidFill>
              </a:rPr>
              <a:t>-- precipitation </a:t>
            </a:r>
            <a:endParaRPr lang="ru-RU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ru-RU" dirty="0"/>
              <a:t>	</a:t>
            </a:r>
            <a:r>
              <a:rPr lang="en-US" dirty="0"/>
              <a:t>date date 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en-US" dirty="0"/>
              <a:t>);</a:t>
            </a:r>
            <a:endParaRPr lang="ru-RU" dirty="0"/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DROP TABLE </a:t>
            </a:r>
            <a:r>
              <a:rPr lang="en-US" dirty="0"/>
              <a:t>weather;</a:t>
            </a:r>
          </a:p>
        </p:txBody>
      </p:sp>
    </p:spTree>
    <p:extLst>
      <p:ext uri="{BB962C8B-B14F-4D97-AF65-F5344CB8AC3E}">
        <p14:creationId xmlns:p14="http://schemas.microsoft.com/office/powerpoint/2010/main" val="3229400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3804E-729F-A645-83D6-36BADC21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Индексы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FB9921-4124-2B48-8E69-AFBABE1066D5}"/>
              </a:ext>
            </a:extLst>
          </p:cNvPr>
          <p:cNvSpPr txBox="1"/>
          <p:nvPr/>
        </p:nvSpPr>
        <p:spPr>
          <a:xfrm>
            <a:off x="674451" y="1472119"/>
            <a:ext cx="8346699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CREATE INDEX ON </a:t>
            </a:r>
            <a:r>
              <a:rPr lang="ru-RU" dirty="0" err="1"/>
              <a:t>название_таблицы</a:t>
            </a:r>
            <a:r>
              <a:rPr lang="ru-RU" dirty="0"/>
              <a:t>(поле);</a:t>
            </a:r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r>
              <a:rPr lang="ru-RU" b="1" dirty="0"/>
              <a:t>При изменении данных (вставка, удаление, изменение) индекс будет перестроен!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50425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3804E-729F-A645-83D6-36BADC21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Индексы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FB9921-4124-2B48-8E69-AFBABE1066D5}"/>
              </a:ext>
            </a:extLst>
          </p:cNvPr>
          <p:cNvSpPr txBox="1"/>
          <p:nvPr/>
        </p:nvSpPr>
        <p:spPr>
          <a:xfrm>
            <a:off x="674451" y="1472119"/>
            <a:ext cx="8346699" cy="328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tx1"/>
                </a:solidFill>
              </a:rPr>
              <a:t>Создать индекс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CREATE INDEX ON </a:t>
            </a:r>
            <a:r>
              <a:rPr lang="en-US" dirty="0"/>
              <a:t>weather(city);</a:t>
            </a:r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r>
              <a:rPr lang="ru-RU" b="1" dirty="0"/>
              <a:t>Посмотреть какие индексы есть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SELECT</a:t>
            </a:r>
            <a:r>
              <a:rPr lang="en-US" dirty="0"/>
              <a:t> *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pg_indexes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WHERE</a:t>
            </a:r>
            <a:r>
              <a:rPr lang="en-US" dirty="0"/>
              <a:t> </a:t>
            </a:r>
            <a:r>
              <a:rPr lang="en-US" dirty="0" err="1"/>
              <a:t>tablename</a:t>
            </a:r>
            <a:r>
              <a:rPr lang="en-US" dirty="0"/>
              <a:t> = ‘weather ‘;</a:t>
            </a:r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r>
              <a:rPr lang="ru-RU" b="1" dirty="0"/>
              <a:t>Удалить индекс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DROP INDEX </a:t>
            </a:r>
            <a:r>
              <a:rPr lang="en-US" dirty="0" err="1"/>
              <a:t>weather_city_idx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44762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3804E-729F-A645-83D6-36BADC21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связей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FB9921-4124-2B48-8E69-AFBABE1066D5}"/>
              </a:ext>
            </a:extLst>
          </p:cNvPr>
          <p:cNvSpPr txBox="1"/>
          <p:nvPr/>
        </p:nvSpPr>
        <p:spPr>
          <a:xfrm>
            <a:off x="674451" y="1213129"/>
            <a:ext cx="8346699" cy="393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rgbClr val="770604"/>
                </a:solidFill>
              </a:rPr>
              <a:t>С</a:t>
            </a:r>
            <a:r>
              <a:rPr lang="en-US" dirty="0">
                <a:solidFill>
                  <a:srgbClr val="770604"/>
                </a:solidFill>
              </a:rPr>
              <a:t>REATE TABLE </a:t>
            </a:r>
            <a:r>
              <a:rPr lang="en-US" dirty="0">
                <a:solidFill>
                  <a:schemeClr val="tx1"/>
                </a:solidFill>
              </a:rPr>
              <a:t>"employee" (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    id </a:t>
            </a:r>
            <a:r>
              <a:rPr lang="en-US" dirty="0" err="1">
                <a:solidFill>
                  <a:schemeClr val="tx1"/>
                </a:solidFill>
              </a:rPr>
              <a:t>uuid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770604"/>
                </a:solidFill>
              </a:rPr>
              <a:t>PRIMARY KEY</a:t>
            </a:r>
            <a:r>
              <a:rPr lang="en-US" dirty="0">
                <a:solidFill>
                  <a:schemeClr val="tx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    name text,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    department text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CREATE TABLE </a:t>
            </a:r>
            <a:r>
              <a:rPr lang="en-US" dirty="0">
                <a:solidFill>
                  <a:schemeClr val="tx1"/>
                </a:solidFill>
              </a:rPr>
              <a:t>"</a:t>
            </a:r>
            <a:r>
              <a:rPr lang="en-US" dirty="0" err="1">
                <a:solidFill>
                  <a:schemeClr val="tx1"/>
                </a:solidFill>
              </a:rPr>
              <a:t>employee_contact</a:t>
            </a:r>
            <a:r>
              <a:rPr lang="en-US" dirty="0">
                <a:solidFill>
                  <a:schemeClr val="tx1"/>
                </a:solidFill>
              </a:rPr>
              <a:t>" (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    id </a:t>
            </a:r>
            <a:r>
              <a:rPr lang="en-US" dirty="0" err="1">
                <a:solidFill>
                  <a:schemeClr val="tx1"/>
                </a:solidFill>
              </a:rPr>
              <a:t>uuid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770604"/>
                </a:solidFill>
              </a:rPr>
              <a:t>PRIMARY KEY</a:t>
            </a:r>
            <a:r>
              <a:rPr lang="en-US" dirty="0">
                <a:solidFill>
                  <a:schemeClr val="tx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contact_number</a:t>
            </a:r>
            <a:r>
              <a:rPr lang="en-US" dirty="0">
                <a:solidFill>
                  <a:schemeClr val="tx1"/>
                </a:solidFill>
              </a:rPr>
              <a:t> int </a:t>
            </a:r>
            <a:r>
              <a:rPr lang="en-US" dirty="0">
                <a:solidFill>
                  <a:srgbClr val="770604"/>
                </a:solidFill>
              </a:rPr>
              <a:t>NOT NULL</a:t>
            </a:r>
            <a:r>
              <a:rPr lang="en-US" dirty="0">
                <a:solidFill>
                  <a:schemeClr val="tx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employee_id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uuid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770604"/>
                </a:solidFill>
              </a:rPr>
              <a:t>UNIQUE NOT NULL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    REFERENCES "employee" (id) </a:t>
            </a:r>
            <a:r>
              <a:rPr lang="en-US" dirty="0">
                <a:solidFill>
                  <a:srgbClr val="770604"/>
                </a:solidFill>
              </a:rPr>
              <a:t>ON DELETE CASCADE ON UPDATE CASCADE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00810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Индексы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37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375532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AC561D-F803-B442-B3ED-84B1C45A7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запроса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75A69E-3403-1144-B9FE-B1E2A6C08AF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38</a:t>
            </a:fld>
            <a:endParaRPr lang="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F1923-0E95-374C-9605-EFBA2B6A9BB5}"/>
              </a:ext>
            </a:extLst>
          </p:cNvPr>
          <p:cNvSpPr txBox="1"/>
          <p:nvPr/>
        </p:nvSpPr>
        <p:spPr>
          <a:xfrm>
            <a:off x="674451" y="1472119"/>
            <a:ext cx="8346699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EXPLAIN SELECT </a:t>
            </a:r>
            <a:r>
              <a:rPr lang="en-US" dirty="0">
                <a:solidFill>
                  <a:schemeClr val="tx1"/>
                </a:solidFill>
              </a:rPr>
              <a:t>*</a:t>
            </a:r>
            <a:r>
              <a:rPr lang="en-US" dirty="0">
                <a:solidFill>
                  <a:srgbClr val="770604"/>
                </a:solidFill>
              </a:rPr>
              <a:t> </a:t>
            </a:r>
            <a:endParaRPr lang="ru-RU" dirty="0">
              <a:solidFill>
                <a:srgbClr val="770604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FROM </a:t>
            </a:r>
            <a:r>
              <a:rPr lang="en-US" dirty="0">
                <a:solidFill>
                  <a:schemeClr val="tx1"/>
                </a:solidFill>
              </a:rPr>
              <a:t>foo;</a:t>
            </a: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QUERY PLAN      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------------------------------------------------------------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Seq Scan on foo  (cost=0.00..18334.00 rows=1000000 width=37)</a:t>
            </a: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tx1"/>
                </a:solidFill>
              </a:rPr>
              <a:t>Запрос ТОЛЬКО СПЛАНИРОВАН, но не выполнен!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084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AC561D-F803-B442-B3ED-84B1C45A7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запроса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75A69E-3403-1144-B9FE-B1E2A6C08AF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39</a:t>
            </a:fld>
            <a:endParaRPr lang="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F1923-0E95-374C-9605-EFBA2B6A9BB5}"/>
              </a:ext>
            </a:extLst>
          </p:cNvPr>
          <p:cNvSpPr txBox="1"/>
          <p:nvPr/>
        </p:nvSpPr>
        <p:spPr>
          <a:xfrm>
            <a:off x="674451" y="1472119"/>
            <a:ext cx="8346699" cy="360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EXPLAIN</a:t>
            </a:r>
            <a:r>
              <a:rPr lang="ru-RU" dirty="0">
                <a:solidFill>
                  <a:srgbClr val="770604"/>
                </a:solidFill>
              </a:rPr>
              <a:t> (</a:t>
            </a:r>
            <a:r>
              <a:rPr lang="en-US" dirty="0">
                <a:solidFill>
                  <a:srgbClr val="770604"/>
                </a:solidFill>
              </a:rPr>
              <a:t>ANALYSE) SELECT </a:t>
            </a:r>
            <a:r>
              <a:rPr lang="en-US" dirty="0">
                <a:solidFill>
                  <a:schemeClr val="tx1"/>
                </a:solidFill>
              </a:rPr>
              <a:t>*</a:t>
            </a:r>
            <a:r>
              <a:rPr lang="en-US" dirty="0">
                <a:solidFill>
                  <a:srgbClr val="770604"/>
                </a:solidFill>
              </a:rPr>
              <a:t> </a:t>
            </a:r>
            <a:endParaRPr lang="ru-RU" dirty="0">
              <a:solidFill>
                <a:srgbClr val="770604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FROM </a:t>
            </a:r>
            <a:r>
              <a:rPr lang="en-US" dirty="0">
                <a:solidFill>
                  <a:schemeClr val="tx1"/>
                </a:solidFill>
              </a:rPr>
              <a:t>foo;</a:t>
            </a: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QUERY PLAN                                                       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-------------------------------------------------------------------------------------------------------------+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Seq Scan on foo  (cost=0.00..18334.00 rows=1000000 width=37) (actual time=0.449..57.816 rows=1000000 loops=1)|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Planning Time: 0.077 </a:t>
            </a:r>
            <a:r>
              <a:rPr lang="en-US" dirty="0" err="1">
                <a:solidFill>
                  <a:schemeClr val="tx1"/>
                </a:solidFill>
              </a:rPr>
              <a:t>ms</a:t>
            </a:r>
            <a:r>
              <a:rPr lang="en-US" dirty="0">
                <a:solidFill>
                  <a:schemeClr val="tx1"/>
                </a:solidFill>
              </a:rPr>
              <a:t>                                          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Execution Time: 79.759 </a:t>
            </a:r>
            <a:r>
              <a:rPr lang="en-US" dirty="0" err="1">
                <a:solidFill>
                  <a:schemeClr val="tx1"/>
                </a:solidFill>
              </a:rPr>
              <a:t>ms</a:t>
            </a:r>
            <a:r>
              <a:rPr lang="en-US" dirty="0">
                <a:solidFill>
                  <a:schemeClr val="tx1"/>
                </a:solidFill>
              </a:rPr>
              <a:t>  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tx1"/>
                </a:solidFill>
              </a:rPr>
              <a:t>Запрос СПЛАНИРОВАН И ВЫПОЛНЕН.</a:t>
            </a:r>
            <a:r>
              <a:rPr lang="en-US" b="1" dirty="0">
                <a:solidFill>
                  <a:schemeClr val="tx1"/>
                </a:solidFill>
              </a:rPr>
              <a:t>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879146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1738008" y="1426469"/>
            <a:ext cx="2665379" cy="3259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1148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2200" dirty="0"/>
          </a:p>
          <a:p>
            <a:pPr marL="0" marR="28067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/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 err="1"/>
              <a:t>Задаем</a:t>
            </a:r>
            <a:r>
              <a:rPr spc="-45" dirty="0"/>
              <a:t> </a:t>
            </a:r>
            <a:r>
              <a:rPr spc="-5" dirty="0" err="1"/>
              <a:t>вопрос</a:t>
            </a:r>
            <a:r>
              <a:rPr lang="ru-RU" spc="-5" dirty="0"/>
              <a:t> </a:t>
            </a:r>
            <a:br>
              <a:rPr lang="ru-RU" spc="-5" dirty="0"/>
            </a:b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lang="ru-RU" spc="-3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200" spc="-1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600" spc="-10" dirty="0"/>
          </a:p>
          <a:p>
            <a:pPr marL="0" marR="5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10" dirty="0" err="1"/>
              <a:t>Вопросы</a:t>
            </a:r>
            <a:r>
              <a:rPr spc="-10" dirty="0"/>
              <a:t>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EC7AAE1-F612-A948-BBCA-1CDECDA2E53E}"/>
              </a:ext>
            </a:extLst>
          </p:cNvPr>
          <p:cNvGrpSpPr/>
          <p:nvPr/>
        </p:nvGrpSpPr>
        <p:grpSpPr>
          <a:xfrm>
            <a:off x="6046470" y="1135"/>
            <a:ext cx="3097530" cy="5135880"/>
            <a:chOff x="6046470" y="1135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470" y="1135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bg1"/>
                </a:solidFill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9332" y="190441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9332" y="238450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9332" y="286460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9332" y="334469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9332" y="382478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69332" y="430488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4294967295"/>
          </p:nvPr>
        </p:nvSpPr>
        <p:spPr>
          <a:xfrm>
            <a:off x="7277100" y="1116013"/>
            <a:ext cx="1866900" cy="3535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29591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spc="-10" dirty="0">
                <a:solidFill>
                  <a:schemeClr val="bg1"/>
                </a:solidFill>
              </a:rPr>
              <a:t>Условные </a:t>
            </a:r>
            <a:r>
              <a:rPr spc="-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обозначения</a:t>
            </a:r>
          </a:p>
          <a:p>
            <a:pPr marL="161290" indent="0">
              <a:lnSpc>
                <a:spcPct val="100000"/>
              </a:lnSpc>
              <a:spcBef>
                <a:spcPts val="1895"/>
              </a:spcBef>
              <a:buNone/>
            </a:pP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Индивидуально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5080" indent="0">
              <a:lnSpc>
                <a:spcPct val="100000"/>
              </a:lnSpc>
              <a:spcBef>
                <a:spcPts val="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на</a:t>
            </a: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активность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0"/>
              </a:spcBef>
              <a:buNone/>
            </a:pPr>
            <a:endParaRPr sz="16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buNone/>
            </a:pP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Пишем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в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чат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950"/>
              </a:spcBef>
              <a:buNone/>
            </a:pP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Говорим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голосом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80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Документ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5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161925" indent="0">
              <a:lnSpc>
                <a:spcPct val="100000"/>
              </a:lnSpc>
              <a:buNone/>
            </a:pP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Ответьте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себе </a:t>
            </a:r>
            <a:r>
              <a:rPr sz="1100" b="0" spc="10" dirty="0">
                <a:solidFill>
                  <a:schemeClr val="bg1"/>
                </a:solidFill>
                <a:latin typeface="Roboto"/>
                <a:cs typeface="Roboto"/>
              </a:rPr>
              <a:t>или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задайте</a:t>
            </a: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вопрос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AC561D-F803-B442-B3ED-84B1C45A7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запроса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75A69E-3403-1144-B9FE-B1E2A6C08AF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40</a:t>
            </a:fld>
            <a:endParaRPr lang="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F1923-0E95-374C-9605-EFBA2B6A9BB5}"/>
              </a:ext>
            </a:extLst>
          </p:cNvPr>
          <p:cNvSpPr txBox="1"/>
          <p:nvPr/>
        </p:nvSpPr>
        <p:spPr>
          <a:xfrm>
            <a:off x="674451" y="1472119"/>
            <a:ext cx="8346699" cy="360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EXPLAIN</a:t>
            </a:r>
            <a:r>
              <a:rPr lang="ru-RU" dirty="0">
                <a:solidFill>
                  <a:srgbClr val="770604"/>
                </a:solidFill>
              </a:rPr>
              <a:t> (</a:t>
            </a:r>
            <a:r>
              <a:rPr lang="en-US" dirty="0">
                <a:solidFill>
                  <a:srgbClr val="770604"/>
                </a:solidFill>
              </a:rPr>
              <a:t>ANALYSE, BUFFERS) SELECT </a:t>
            </a:r>
            <a:r>
              <a:rPr lang="en-US" dirty="0">
                <a:solidFill>
                  <a:schemeClr val="tx1"/>
                </a:solidFill>
              </a:rPr>
              <a:t>*</a:t>
            </a:r>
            <a:r>
              <a:rPr lang="en-US" dirty="0">
                <a:solidFill>
                  <a:srgbClr val="770604"/>
                </a:solidFill>
              </a:rPr>
              <a:t> </a:t>
            </a:r>
            <a:endParaRPr lang="ru-RU" dirty="0">
              <a:solidFill>
                <a:srgbClr val="770604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770604"/>
                </a:solidFill>
              </a:rPr>
              <a:t>FROM </a:t>
            </a:r>
            <a:r>
              <a:rPr lang="en-US" dirty="0">
                <a:solidFill>
                  <a:schemeClr val="tx1"/>
                </a:solidFill>
              </a:rPr>
              <a:t>foo;</a:t>
            </a: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QUERY PLAN                                                       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-------------------------------------------------------------------------------------------------------------+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Seq Scan on foo  (cost=0.00..18334.00 rows=1000000 width=37) (actual time=0.985..52.674 rows=1000000 loops=1)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Buffers: shared hit=32 read=8302                               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Planning Time: 0.047 </a:t>
            </a:r>
            <a:r>
              <a:rPr lang="en-US" dirty="0" err="1">
                <a:solidFill>
                  <a:schemeClr val="tx1"/>
                </a:solidFill>
              </a:rPr>
              <a:t>ms</a:t>
            </a:r>
            <a:r>
              <a:rPr lang="en-US" dirty="0">
                <a:solidFill>
                  <a:schemeClr val="tx1"/>
                </a:solidFill>
              </a:rPr>
              <a:t>                                          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Execution Time: 80.049 </a:t>
            </a:r>
            <a:r>
              <a:rPr lang="en-US" dirty="0" err="1">
                <a:solidFill>
                  <a:schemeClr val="tx1"/>
                </a:solidFill>
              </a:rPr>
              <a:t>ms</a:t>
            </a:r>
            <a:r>
              <a:rPr lang="en-US" dirty="0">
                <a:solidFill>
                  <a:schemeClr val="tx1"/>
                </a:solidFill>
              </a:rPr>
              <a:t>                                                                                    </a:t>
            </a:r>
          </a:p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tx1"/>
                </a:solidFill>
              </a:rPr>
              <a:t>Запрос СПЛАНИРОВАН И ВЫПОЛНЕН.</a:t>
            </a:r>
            <a:r>
              <a:rPr lang="en-US" b="1" dirty="0">
                <a:solidFill>
                  <a:schemeClr val="tx1"/>
                </a:solidFill>
              </a:rPr>
              <a:t>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445898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Практика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41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68458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900" b="1" dirty="0"/>
              <a:t>Основы </a:t>
            </a:r>
            <a:r>
              <a:rPr lang="en-US" sz="1900" b="1" dirty="0"/>
              <a:t>SQL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Бесплатный курс по </a:t>
            </a:r>
            <a:r>
              <a:rPr lang="en-US" sz="1400" dirty="0">
                <a:solidFill>
                  <a:schemeClr val="tx1"/>
                </a:solidFill>
              </a:rPr>
              <a:t>SQL </a:t>
            </a:r>
            <a:r>
              <a:rPr lang="en-US" sz="1400" dirty="0">
                <a:solidFill>
                  <a:srgbClr val="0097A7"/>
                </a:solidFill>
              </a:rPr>
              <a:t>https://sql-academy.org/ru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Основы</a:t>
            </a:r>
            <a:r>
              <a:rPr lang="en-US" sz="1400" dirty="0">
                <a:solidFill>
                  <a:schemeClr val="tx1"/>
                </a:solidFill>
              </a:rPr>
              <a:t> SQL </a:t>
            </a:r>
            <a:r>
              <a:rPr lang="en-US" sz="1400" dirty="0">
                <a:solidFill>
                  <a:srgbClr val="0097A7"/>
                </a:solidFill>
              </a:rPr>
              <a:t>https://www.w3schools.com/sql/default.asp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https://habr.com/ru/articles/123636/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https://habr.com/ru/articles/480838/</a:t>
            </a:r>
            <a:r>
              <a:rPr lang="en-US" sz="1400" dirty="0"/>
              <a:t> </a:t>
            </a:r>
            <a:endParaRPr lang="ru-RU" sz="14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PostgreSQL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5"/>
              </a:rPr>
              <a:t>https://habr.com/ru/companies/tensor/articles/779698/</a:t>
            </a:r>
            <a:r>
              <a:rPr lang="en-US" sz="13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6"/>
              </a:rPr>
              <a:t>https://habr.com/ru/companies/otus/articles/706346/</a:t>
            </a:r>
            <a:r>
              <a:rPr lang="en-US" sz="1300" dirty="0"/>
              <a:t> </a:t>
            </a:r>
            <a:endParaRPr lang="ru-RU" sz="1300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7"/>
              </a:rPr>
              <a:t>https://postgrespro.ru/docs/postgrespro/9.5/sql</a:t>
            </a:r>
            <a:r>
              <a:rPr lang="ru-RU" sz="1300" dirty="0"/>
              <a:t> </a:t>
            </a: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ru-RU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MySQL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8"/>
              </a:rPr>
              <a:t>https://habr.com/ru/companies/otus/articles/712768/</a:t>
            </a:r>
            <a:r>
              <a:rPr lang="en-US" sz="1300" dirty="0"/>
              <a:t> 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98CF9D2-628E-C34E-8B65-6B4E58685E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43</a:t>
            </a:fld>
            <a:endParaRPr lang="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E1806-26AA-6F43-ACB3-1E32231DDE03}"/>
              </a:ext>
            </a:extLst>
          </p:cNvPr>
          <p:cNvSpPr txBox="1"/>
          <p:nvPr/>
        </p:nvSpPr>
        <p:spPr>
          <a:xfrm>
            <a:off x="725503" y="4487194"/>
            <a:ext cx="2212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</a:rPr>
              <a:t>Опрос после занятия</a:t>
            </a:r>
          </a:p>
        </p:txBody>
      </p:sp>
    </p:spTree>
    <p:extLst>
      <p:ext uri="{BB962C8B-B14F-4D97-AF65-F5344CB8AC3E}">
        <p14:creationId xmlns:p14="http://schemas.microsoft.com/office/powerpoint/2010/main" val="795329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9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Следующий вебинар</a:t>
            </a:r>
            <a:endParaRPr dirty="0"/>
          </a:p>
        </p:txBody>
      </p:sp>
      <p:sp>
        <p:nvSpPr>
          <p:cNvPr id="336" name="Google Shape;336;p46"/>
          <p:cNvSpPr txBox="1"/>
          <p:nvPr/>
        </p:nvSpPr>
        <p:spPr>
          <a:xfrm>
            <a:off x="1892611" y="1411469"/>
            <a:ext cx="61569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2000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</a:rPr>
              <a:t>30 июля</a:t>
            </a:r>
          </a:p>
          <a:p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</a:rPr>
              <a:t>Матрицы. Основные понятия и операции.</a:t>
            </a:r>
            <a:endParaRPr sz="1600" dirty="0">
              <a:solidFill>
                <a:schemeClr val="tx1"/>
              </a:solidFill>
              <a:latin typeface="Roboto"/>
              <a:ea typeface="Roboto"/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500" y="1558024"/>
            <a:ext cx="760725" cy="7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 txBox="1"/>
          <p:nvPr/>
        </p:nvSpPr>
        <p:spPr>
          <a:xfrm>
            <a:off x="1179775" y="3660425"/>
            <a:ext cx="2056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Ссылка на вебинар будет в ЛК за 15 минут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3844125" y="3660413"/>
            <a:ext cx="1766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Материалы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к занятию в ЛК — можно изучать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6101125" y="3660413"/>
            <a:ext cx="2100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150" y="3750544"/>
            <a:ext cx="214313" cy="21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250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0775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40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2B962FB-80BD-6A48-8524-7D919FB49D23}"/>
              </a:ext>
            </a:extLst>
          </p:cNvPr>
          <p:cNvSpPr/>
          <p:nvPr/>
        </p:nvSpPr>
        <p:spPr>
          <a:xfrm>
            <a:off x="5464657" y="1118648"/>
            <a:ext cx="2320880" cy="499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Введение в </a:t>
            </a:r>
            <a:r>
              <a:rPr lang="en-US" dirty="0">
                <a:solidFill>
                  <a:schemeClr val="tx1"/>
                </a:solidFill>
              </a:rPr>
              <a:t>Python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BC185D-17BD-9442-94E8-23EB83D225B1}"/>
              </a:ext>
            </a:extLst>
          </p:cNvPr>
          <p:cNvSpPr/>
          <p:nvPr/>
        </p:nvSpPr>
        <p:spPr>
          <a:xfrm>
            <a:off x="1822876" y="2215059"/>
            <a:ext cx="2871318" cy="533400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Python </a:t>
            </a:r>
            <a:r>
              <a:rPr lang="ru-RU" sz="1400" spc="-10" dirty="0">
                <a:solidFill>
                  <a:schemeClr val="tx1"/>
                </a:solidFill>
                <a:latin typeface="Roboto"/>
                <a:cs typeface="Roboto"/>
              </a:rPr>
              <a:t>для </a:t>
            </a:r>
            <a:r>
              <a:rPr lang="en-US" sz="1400" spc="-10" dirty="0">
                <a:solidFill>
                  <a:schemeClr val="tx1"/>
                </a:solidFill>
                <a:latin typeface="Roboto"/>
                <a:cs typeface="Roboto"/>
              </a:rPr>
              <a:t>ML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045557" y="2844986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pc="-20" dirty="0">
                <a:solidFill>
                  <a:schemeClr val="tx1"/>
                </a:solidFill>
                <a:latin typeface="Roboto"/>
                <a:cs typeface="Roboto"/>
              </a:rPr>
              <a:t>Математика для </a:t>
            </a:r>
            <a:r>
              <a:rPr lang="en-US" spc="-20" dirty="0">
                <a:solidFill>
                  <a:schemeClr val="tx1"/>
                </a:solidFill>
                <a:latin typeface="Roboto"/>
                <a:cs typeface="Roboto"/>
              </a:rPr>
              <a:t>ML</a:t>
            </a:r>
            <a:endParaRPr lang="en-US" sz="1400" spc="-20" dirty="0"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6F4D35-6103-0049-B079-D9E4D26C23A1}"/>
              </a:ext>
            </a:extLst>
          </p:cNvPr>
          <p:cNvSpPr/>
          <p:nvPr/>
        </p:nvSpPr>
        <p:spPr>
          <a:xfrm>
            <a:off x="762000" y="335169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Основные методы </a:t>
            </a:r>
            <a:r>
              <a:rPr lang="en-US" sz="1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ML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7B65E25-3B50-0547-A404-FB902131A18C}"/>
              </a:ext>
            </a:extLst>
          </p:cNvPr>
          <p:cNvSpPr/>
          <p:nvPr/>
        </p:nvSpPr>
        <p:spPr>
          <a:xfrm>
            <a:off x="4800600" y="394335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roboto" panose="02000000000000000000" pitchFamily="2" charset="0"/>
              </a:rPr>
              <a:t>Проектная работа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7285617-EA33-4A41-ADCC-CBE14D49180A}"/>
              </a:ext>
            </a:extLst>
          </p:cNvPr>
          <p:cNvCxnSpPr>
            <a:cxnSpLocks/>
            <a:stCxn id="27" idx="1"/>
            <a:endCxn id="12" idx="3"/>
          </p:cNvCxnSpPr>
          <p:nvPr/>
        </p:nvCxnSpPr>
        <p:spPr>
          <a:xfrm rot="10800000" flipV="1">
            <a:off x="2983317" y="1368349"/>
            <a:ext cx="2481341" cy="166244"/>
          </a:xfrm>
          <a:prstGeom prst="curvedConnector3">
            <a:avLst>
              <a:gd name="adj1" fmla="val 50000"/>
            </a:avLst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756DAE7-9C8B-C141-B84C-9D09901DD5B3}"/>
              </a:ext>
            </a:extLst>
          </p:cNvPr>
          <p:cNvCxnSpPr>
            <a:cxnSpLocks/>
            <a:stCxn id="31" idx="0"/>
            <a:endCxn id="28" idx="3"/>
          </p:cNvCxnSpPr>
          <p:nvPr/>
        </p:nvCxnSpPr>
        <p:spPr>
          <a:xfrm rot="16200000" flipV="1">
            <a:off x="5478033" y="1697921"/>
            <a:ext cx="363227" cy="1930903"/>
          </a:xfrm>
          <a:prstGeom prst="curvedConnector2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AC942019-1574-FC4F-BCCC-887DF1A37A86}"/>
              </a:ext>
            </a:extLst>
          </p:cNvPr>
          <p:cNvCxnSpPr>
            <a:cxnSpLocks/>
            <a:stCxn id="31" idx="1"/>
            <a:endCxn id="32" idx="0"/>
          </p:cNvCxnSpPr>
          <p:nvPr/>
        </p:nvCxnSpPr>
        <p:spPr>
          <a:xfrm rot="10800000" flipV="1">
            <a:off x="2341541" y="3185218"/>
            <a:ext cx="2704017" cy="166471"/>
          </a:xfrm>
          <a:prstGeom prst="curvedConnector2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00F223C-79D7-D841-84F9-9C5650FBE24F}"/>
              </a:ext>
            </a:extLst>
          </p:cNvPr>
          <p:cNvCxnSpPr>
            <a:cxnSpLocks/>
            <a:stCxn id="33" idx="1"/>
            <a:endCxn id="32" idx="2"/>
          </p:cNvCxnSpPr>
          <p:nvPr/>
        </p:nvCxnSpPr>
        <p:spPr>
          <a:xfrm rot="10800000">
            <a:off x="2341540" y="4032155"/>
            <a:ext cx="2459060" cy="251428"/>
          </a:xfrm>
          <a:prstGeom prst="curvedConnector2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70D3979-C0E5-2F4B-AC3A-6740724DC1A7}"/>
              </a:ext>
            </a:extLst>
          </p:cNvPr>
          <p:cNvSpPr/>
          <p:nvPr/>
        </p:nvSpPr>
        <p:spPr>
          <a:xfrm>
            <a:off x="662436" y="1284892"/>
            <a:ext cx="2320880" cy="499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</a:t>
            </a:r>
            <a:r>
              <a:rPr lang="ru-RU" dirty="0">
                <a:solidFill>
                  <a:schemeClr val="tx1"/>
                </a:solidFill>
              </a:rPr>
              <a:t> ООП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66DC31A5-5702-914E-B4E6-630020165793}"/>
              </a:ext>
            </a:extLst>
          </p:cNvPr>
          <p:cNvCxnSpPr>
            <a:stCxn id="12" idx="2"/>
            <a:endCxn id="28" idx="0"/>
          </p:cNvCxnSpPr>
          <p:nvPr/>
        </p:nvCxnSpPr>
        <p:spPr>
          <a:xfrm rot="16200000" flipH="1">
            <a:off x="2325323" y="1281846"/>
            <a:ext cx="430765" cy="1435659"/>
          </a:xfrm>
          <a:prstGeom prst="curved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773824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773824" y="162443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Оконные функции</a:t>
            </a:r>
          </a:p>
        </p:txBody>
      </p:sp>
      <p:sp>
        <p:nvSpPr>
          <p:cNvPr id="154" name="Google Shape;154;p22"/>
          <p:cNvSpPr/>
          <p:nvPr/>
        </p:nvSpPr>
        <p:spPr>
          <a:xfrm>
            <a:off x="773824" y="204333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Типы оконных функций</a:t>
            </a:r>
          </a:p>
        </p:txBody>
      </p:sp>
      <p:sp>
        <p:nvSpPr>
          <p:cNvPr id="155" name="Google Shape;155;p22"/>
          <p:cNvSpPr/>
          <p:nvPr/>
        </p:nvSpPr>
        <p:spPr>
          <a:xfrm>
            <a:off x="773824" y="246224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Ранжирование, агрегация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773824" y="330006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Индексы и их влияние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" name="Google Shape;158;p22"/>
          <p:cNvCxnSpPr>
            <a:stCxn id="152" idx="1"/>
            <a:endCxn id="153" idx="1"/>
          </p:cNvCxnSpPr>
          <p:nvPr/>
        </p:nvCxnSpPr>
        <p:spPr>
          <a:xfrm rot="10800000" flipV="1">
            <a:off x="773824" y="1393624"/>
            <a:ext cx="12700" cy="41890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2"/>
          <p:cNvCxnSpPr>
            <a:stCxn id="153" idx="1"/>
            <a:endCxn id="154" idx="1"/>
          </p:cNvCxnSpPr>
          <p:nvPr/>
        </p:nvCxnSpPr>
        <p:spPr>
          <a:xfrm rot="10800000" flipV="1">
            <a:off x="773824" y="1812531"/>
            <a:ext cx="12700" cy="41890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2"/>
          <p:cNvCxnSpPr>
            <a:stCxn id="154" idx="1"/>
            <a:endCxn id="155" idx="1"/>
          </p:cNvCxnSpPr>
          <p:nvPr/>
        </p:nvCxnSpPr>
        <p:spPr>
          <a:xfrm rot="10800000" flipV="1">
            <a:off x="773824" y="2231438"/>
            <a:ext cx="12700" cy="41890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>
            <a:cxnSpLocks/>
            <a:stCxn id="155" idx="1"/>
            <a:endCxn id="19" idx="1"/>
          </p:cNvCxnSpPr>
          <p:nvPr/>
        </p:nvCxnSpPr>
        <p:spPr>
          <a:xfrm rot="10800000" flipV="1">
            <a:off x="773824" y="2650345"/>
            <a:ext cx="12700" cy="41890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4" name="Google Shape;157;p22">
            <a:extLst>
              <a:ext uri="{FF2B5EF4-FFF2-40B4-BE49-F238E27FC236}">
                <a16:creationId xmlns:a16="http://schemas.microsoft.com/office/drawing/2014/main" id="{A07F3E10-3475-2248-9828-3B4F3AC6698F}"/>
              </a:ext>
            </a:extLst>
          </p:cNvPr>
          <p:cNvSpPr/>
          <p:nvPr/>
        </p:nvSpPr>
        <p:spPr>
          <a:xfrm>
            <a:off x="773824" y="413787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Практика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157;p22">
            <a:extLst>
              <a:ext uri="{FF2B5EF4-FFF2-40B4-BE49-F238E27FC236}">
                <a16:creationId xmlns:a16="http://schemas.microsoft.com/office/drawing/2014/main" id="{ED033F01-5541-9749-9A00-5FB0F0A6C183}"/>
              </a:ext>
            </a:extLst>
          </p:cNvPr>
          <p:cNvSpPr/>
          <p:nvPr/>
        </p:nvSpPr>
        <p:spPr>
          <a:xfrm>
            <a:off x="773824" y="455678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160;p22">
            <a:extLst>
              <a:ext uri="{FF2B5EF4-FFF2-40B4-BE49-F238E27FC236}">
                <a16:creationId xmlns:a16="http://schemas.microsoft.com/office/drawing/2014/main" id="{5597F711-2E2D-6D4F-8C5B-3B852FDE0B0D}"/>
              </a:ext>
            </a:extLst>
          </p:cNvPr>
          <p:cNvCxnSpPr>
            <a:cxnSpLocks/>
            <a:stCxn id="19" idx="1"/>
            <a:endCxn id="157" idx="1"/>
          </p:cNvCxnSpPr>
          <p:nvPr/>
        </p:nvCxnSpPr>
        <p:spPr>
          <a:xfrm rot="10800000" flipV="1">
            <a:off x="773824" y="3069252"/>
            <a:ext cx="12700" cy="41890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" name="Google Shape;161;p22">
            <a:extLst>
              <a:ext uri="{FF2B5EF4-FFF2-40B4-BE49-F238E27FC236}">
                <a16:creationId xmlns:a16="http://schemas.microsoft.com/office/drawing/2014/main" id="{DD92C572-E91E-A342-89CD-5B1174D4C0D3}"/>
              </a:ext>
            </a:extLst>
          </p:cNvPr>
          <p:cNvCxnSpPr>
            <a:cxnSpLocks/>
            <a:stCxn id="157" idx="1"/>
            <a:endCxn id="20" idx="1"/>
          </p:cNvCxnSpPr>
          <p:nvPr/>
        </p:nvCxnSpPr>
        <p:spPr>
          <a:xfrm rot="10800000" flipV="1">
            <a:off x="773824" y="3488159"/>
            <a:ext cx="12700" cy="41890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" name="Google Shape;157;p22">
            <a:extLst>
              <a:ext uri="{FF2B5EF4-FFF2-40B4-BE49-F238E27FC236}">
                <a16:creationId xmlns:a16="http://schemas.microsoft.com/office/drawing/2014/main" id="{2979FB25-2C69-8B47-A135-65F452A00CDC}"/>
              </a:ext>
            </a:extLst>
          </p:cNvPr>
          <p:cNvSpPr/>
          <p:nvPr/>
        </p:nvSpPr>
        <p:spPr>
          <a:xfrm>
            <a:off x="773824" y="288115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выполнения запроса</a:t>
            </a:r>
          </a:p>
        </p:txBody>
      </p:sp>
      <p:cxnSp>
        <p:nvCxnSpPr>
          <p:cNvPr id="29" name="Google Shape;162;p22">
            <a:extLst>
              <a:ext uri="{FF2B5EF4-FFF2-40B4-BE49-F238E27FC236}">
                <a16:creationId xmlns:a16="http://schemas.microsoft.com/office/drawing/2014/main" id="{479E2C34-B44E-8C4F-BC2F-979EBB7A9E71}"/>
              </a:ext>
            </a:extLst>
          </p:cNvPr>
          <p:cNvCxnSpPr>
            <a:cxnSpLocks/>
            <a:stCxn id="24" idx="1"/>
            <a:endCxn id="25" idx="1"/>
          </p:cNvCxnSpPr>
          <p:nvPr/>
        </p:nvCxnSpPr>
        <p:spPr>
          <a:xfrm rot="10800000" flipV="1">
            <a:off x="773824" y="4325973"/>
            <a:ext cx="12700" cy="41890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23EE402-55BB-D549-AF83-1B77BE0D1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3" y="1219311"/>
            <a:ext cx="3668002" cy="3668002"/>
          </a:xfrm>
          <a:prstGeom prst="rect">
            <a:avLst/>
          </a:prstGeom>
        </p:spPr>
      </p:pic>
      <p:sp>
        <p:nvSpPr>
          <p:cNvPr id="20" name="Google Shape;157;p22">
            <a:extLst>
              <a:ext uri="{FF2B5EF4-FFF2-40B4-BE49-F238E27FC236}">
                <a16:creationId xmlns:a16="http://schemas.microsoft.com/office/drawing/2014/main" id="{42B0D6C2-C3B9-5248-BE23-E2B8C12B58D6}"/>
              </a:ext>
            </a:extLst>
          </p:cNvPr>
          <p:cNvSpPr/>
          <p:nvPr/>
        </p:nvSpPr>
        <p:spPr>
          <a:xfrm>
            <a:off x="773824" y="371896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Создание таблиц, индексов, связей</a:t>
            </a:r>
          </a:p>
        </p:txBody>
      </p:sp>
      <p:cxnSp>
        <p:nvCxnSpPr>
          <p:cNvPr id="21" name="Google Shape;161;p22">
            <a:extLst>
              <a:ext uri="{FF2B5EF4-FFF2-40B4-BE49-F238E27FC236}">
                <a16:creationId xmlns:a16="http://schemas.microsoft.com/office/drawing/2014/main" id="{01A3031A-1D7D-C540-B98C-4EDCFAFC5A5B}"/>
              </a:ext>
            </a:extLst>
          </p:cNvPr>
          <p:cNvCxnSpPr>
            <a:cxnSpLocks/>
            <a:stCxn id="20" idx="1"/>
            <a:endCxn id="24" idx="1"/>
          </p:cNvCxnSpPr>
          <p:nvPr/>
        </p:nvCxnSpPr>
        <p:spPr>
          <a:xfrm rot="10800000" flipV="1">
            <a:off x="773824" y="3907066"/>
            <a:ext cx="12700" cy="41890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168" name="Google Shape;168;p23"/>
          <p:cNvGraphicFramePr/>
          <p:nvPr>
            <p:extLst>
              <p:ext uri="{D42A27DB-BD31-4B8C-83A1-F6EECF244321}">
                <p14:modId xmlns:p14="http://schemas.microsoft.com/office/powerpoint/2010/main" val="482509028"/>
              </p:ext>
            </p:extLst>
          </p:nvPr>
        </p:nvGraphicFramePr>
        <p:xfrm>
          <a:off x="952500" y="1544194"/>
          <a:ext cx="7239000" cy="2095824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что такое оконные функции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Разобраться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какие задачи они помогают решать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Выполнять сложные запросы к базе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Анализировать запросы на время исполнения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10015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Применять индексы для оптимизации времени исполнения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04499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Создавать структуру БД – таблицы, индексы и связи между таблицами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610449"/>
                  </a:ext>
                </a:extLst>
              </a:tr>
            </a:tbl>
          </a:graphicData>
        </a:graphic>
      </p:graphicFrame>
      <p:sp>
        <p:nvSpPr>
          <p:cNvPr id="170" name="Google Shape;170;p2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После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76" name="Google Shape;176;p24"/>
          <p:cNvGraphicFramePr/>
          <p:nvPr>
            <p:extLst>
              <p:ext uri="{D42A27DB-BD31-4B8C-83A1-F6EECF244321}">
                <p14:modId xmlns:p14="http://schemas.microsoft.com/office/powerpoint/2010/main" val="2447507774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Получать данные из БД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Переносить часть предобработки на сторону сервера БД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Профилировать и оптимизировать запросы по времени исполнения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27529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Создавать структуру БД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9272132"/>
                  </a:ext>
                </a:extLst>
              </a:tr>
            </a:tbl>
          </a:graphicData>
        </a:graphic>
      </p:graphicFrame>
      <p:sp>
        <p:nvSpPr>
          <p:cNvPr id="178" name="Google Shape;178;p2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Оконные функции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9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4821317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10765</TotalTime>
  <Words>1880</Words>
  <Application>Microsoft Macintosh PowerPoint</Application>
  <PresentationFormat>On-screen Show (16:9)</PresentationFormat>
  <Paragraphs>448</Paragraphs>
  <Slides>44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Menlo</vt:lpstr>
      <vt:lpstr>Roboto</vt:lpstr>
      <vt:lpstr>Roboto</vt:lpstr>
      <vt:lpstr>Arial</vt:lpstr>
      <vt:lpstr>Courier New</vt:lpstr>
      <vt:lpstr>Avenir</vt:lpstr>
      <vt:lpstr>Светлая тема</vt:lpstr>
      <vt:lpstr>ML Basic Оконные функции  Оптимизация запросов</vt:lpstr>
      <vt:lpstr>Проверить, идет ли запись</vt:lpstr>
      <vt:lpstr>ML Basic Оконные функции, оптимизация запросов </vt:lpstr>
      <vt:lpstr>Правила вебинара</vt:lpstr>
      <vt:lpstr>Карта курса</vt:lpstr>
      <vt:lpstr>Маршрут вебинара</vt:lpstr>
      <vt:lpstr>Цели вебинара</vt:lpstr>
      <vt:lpstr>Смысл</vt:lpstr>
      <vt:lpstr>Оконные функции</vt:lpstr>
      <vt:lpstr>Оконная функция</vt:lpstr>
      <vt:lpstr>Отличие оконной функции от агрегата</vt:lpstr>
      <vt:lpstr>Синтаксис</vt:lpstr>
      <vt:lpstr>Задачи</vt:lpstr>
      <vt:lpstr>Типы оконных функций</vt:lpstr>
      <vt:lpstr>Функции ранжирования</vt:lpstr>
      <vt:lpstr>Ранжирование</vt:lpstr>
      <vt:lpstr>Ранжирование</vt:lpstr>
      <vt:lpstr>Ранжирование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Создание структуры БД</vt:lpstr>
      <vt:lpstr>Нормальная форма</vt:lpstr>
      <vt:lpstr>1-я нормальная форма</vt:lpstr>
      <vt:lpstr>2-я нормальная форма</vt:lpstr>
      <vt:lpstr>3-я нормальная форма</vt:lpstr>
      <vt:lpstr>Создание таблиц</vt:lpstr>
      <vt:lpstr>Создание таблиц</vt:lpstr>
      <vt:lpstr>Индексы</vt:lpstr>
      <vt:lpstr>Индексы</vt:lpstr>
      <vt:lpstr>Создание связей</vt:lpstr>
      <vt:lpstr>Индексы</vt:lpstr>
      <vt:lpstr>План запроса</vt:lpstr>
      <vt:lpstr>План запроса</vt:lpstr>
      <vt:lpstr>План запроса</vt:lpstr>
      <vt:lpstr>Практика</vt:lpstr>
      <vt:lpstr>Список материалов для изучения</vt:lpstr>
      <vt:lpstr>Вопросы?</vt:lpstr>
      <vt:lpstr>Следующий вебинар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17. Основы статистики</dc:title>
  <cp:lastModifiedBy>Стурейко Игорь Олегович</cp:lastModifiedBy>
  <cp:revision>93</cp:revision>
  <cp:lastPrinted>2023-12-12T08:59:19Z</cp:lastPrinted>
  <dcterms:modified xsi:type="dcterms:W3CDTF">2024-07-18T12:28:17Z</dcterms:modified>
</cp:coreProperties>
</file>